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64861-71BD-E43E-FAB2-19BA002692AE}" v="3" dt="2022-11-09T19:48:03.809"/>
    <p1510:client id="{F073B858-C285-4901-8CC8-8FBCD8908987}" v="166" dt="2022-11-01T18:11:45.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14.11.2022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14.11.2022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14.11.2022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14.11.2022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14.11.2022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14.11.2022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14.11.2022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14.11.2022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14.11.2022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14.11.2022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14.11.2022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14.11.2022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cs typeface="Calibri Light"/>
              </a:rPr>
              <a:t>CYTATY Z RÓŻNYCH KSIĄŻEK</a:t>
            </a:r>
            <a:endParaRPr lang="pl-PL" dirty="0"/>
          </a:p>
        </p:txBody>
      </p:sp>
      <p:sp>
        <p:nvSpPr>
          <p:cNvPr id="3" name="Podtytuł 2"/>
          <p:cNvSpPr>
            <a:spLocks noGrp="1"/>
          </p:cNvSpPr>
          <p:nvPr>
            <p:ph type="subTitle" idx="1"/>
          </p:nvPr>
        </p:nvSpPr>
        <p:spPr/>
        <p:txBody>
          <a:bodyPr vert="horz" lIns="91440" tIns="45720" rIns="91440" bIns="45720" rtlCol="0" anchor="t">
            <a:normAutofit/>
          </a:bodyPr>
          <a:lstStyle/>
          <a:p>
            <a:r>
              <a:rPr lang="pl-PL">
                <a:cs typeface="Calibri"/>
              </a:rPr>
              <a:t>Miłosz Król 1e</a:t>
            </a:r>
            <a:endParaRPr lang="pl-PL" dirty="0"/>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FBD0F15-B259-80D3-C002-920C62B8438E}"/>
              </a:ext>
            </a:extLst>
          </p:cNvPr>
          <p:cNvSpPr txBox="1"/>
          <p:nvPr/>
        </p:nvSpPr>
        <p:spPr>
          <a:xfrm>
            <a:off x="858455" y="877747"/>
            <a:ext cx="985777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"Wszyscy na świecie szukają szczęścia, a jest jeden tylko sposób, aby je znaleźć. Trzeba kontrolować swoje myśli. Szczęście nie przychodzi z zewnątrz. Zależy od tego, co jest w nas samych" (Dale </a:t>
            </a:r>
            <a:r>
              <a:rPr lang="pl-PL" dirty="0" err="1">
                <a:ea typeface="+mn-lt"/>
                <a:cs typeface="+mn-lt"/>
              </a:rPr>
              <a:t>Carnegie</a:t>
            </a:r>
            <a:r>
              <a:rPr lang="pl-PL" dirty="0">
                <a:ea typeface="+mn-lt"/>
                <a:cs typeface="+mn-lt"/>
              </a:rPr>
              <a:t>, </a:t>
            </a:r>
            <a:r>
              <a:rPr lang="pl-PL" i="1" dirty="0">
                <a:ea typeface="+mn-lt"/>
                <a:cs typeface="+mn-lt"/>
              </a:rPr>
              <a:t>Jak zdobyć przyjaciół i zjednać sobie ludzi)</a:t>
            </a:r>
            <a:r>
              <a:rPr lang="pl-PL" dirty="0">
                <a:ea typeface="+mn-lt"/>
                <a:cs typeface="+mn-lt"/>
              </a:rPr>
              <a:t>.</a:t>
            </a:r>
            <a:endParaRPr lang="pl-PL">
              <a:ea typeface="+mn-lt"/>
              <a:cs typeface="+mn-lt"/>
            </a:endParaRPr>
          </a:p>
          <a:p>
            <a:pPr algn="l"/>
            <a:endParaRPr lang="pl-PL" dirty="0">
              <a:cs typeface="Calibri"/>
            </a:endParaRPr>
          </a:p>
        </p:txBody>
      </p:sp>
      <p:sp>
        <p:nvSpPr>
          <p:cNvPr id="3" name="pole tekstowe 2">
            <a:extLst>
              <a:ext uri="{FF2B5EF4-FFF2-40B4-BE49-F238E27FC236}">
                <a16:creationId xmlns:a16="http://schemas.microsoft.com/office/drawing/2014/main" id="{0238FB88-465D-C678-FEA5-3A8F4B29F72C}"/>
              </a:ext>
            </a:extLst>
          </p:cNvPr>
          <p:cNvSpPr txBox="1"/>
          <p:nvPr/>
        </p:nvSpPr>
        <p:spPr>
          <a:xfrm>
            <a:off x="887393" y="2199189"/>
            <a:ext cx="1006997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"Miłość dziecięca trzyma się zasady: „ Kocham, ponieważ jestem kochany". Natomiast miłość dojrzała twierdzi: „Jestem kochany, ponieważ kocham". A niedojrzała miłość mówi: „Kocham cię, ponieważ cię potrzebuję". Dojrzała miłość powiada: „ Potrzebuję cię, ponieważ cię kocham" (Erich Fromm,</a:t>
            </a:r>
            <a:r>
              <a:rPr lang="pl-PL" i="1" dirty="0">
                <a:ea typeface="+mn-lt"/>
                <a:cs typeface="+mn-lt"/>
              </a:rPr>
              <a:t> O sztuce miłości</a:t>
            </a:r>
            <a:r>
              <a:rPr lang="pl-PL" dirty="0">
                <a:ea typeface="+mn-lt"/>
                <a:cs typeface="+mn-lt"/>
              </a:rPr>
              <a:t>).</a:t>
            </a:r>
            <a:endParaRPr lang="pl-PL" dirty="0"/>
          </a:p>
          <a:p>
            <a:pPr algn="l"/>
            <a:endParaRPr lang="pl-PL" dirty="0">
              <a:cs typeface="Calibri"/>
            </a:endParaRPr>
          </a:p>
        </p:txBody>
      </p:sp>
      <p:sp>
        <p:nvSpPr>
          <p:cNvPr id="4" name="pole tekstowe 3">
            <a:extLst>
              <a:ext uri="{FF2B5EF4-FFF2-40B4-BE49-F238E27FC236}">
                <a16:creationId xmlns:a16="http://schemas.microsoft.com/office/drawing/2014/main" id="{366EF649-F48B-E121-90F6-D51161C1BE02}"/>
              </a:ext>
            </a:extLst>
          </p:cNvPr>
          <p:cNvSpPr txBox="1"/>
          <p:nvPr/>
        </p:nvSpPr>
        <p:spPr>
          <a:xfrm>
            <a:off x="945266" y="3848581"/>
            <a:ext cx="9674506" cy="1224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"Jeśli chcemy poznać jakiegoś człowieka, pytamy o jego "historię - jego prawdziwą, najintymniejszą historię" - ponieważ każdy z nas jest historią. Każdy z nas jest opowiadaniem, które nieświadomie piszemy (...)" (Oliver </a:t>
            </a:r>
            <a:r>
              <a:rPr lang="pl-PL" dirty="0" err="1">
                <a:ea typeface="+mn-lt"/>
                <a:cs typeface="+mn-lt"/>
              </a:rPr>
              <a:t>Sacks</a:t>
            </a:r>
            <a:r>
              <a:rPr lang="pl-PL" dirty="0">
                <a:ea typeface="+mn-lt"/>
                <a:cs typeface="+mn-lt"/>
              </a:rPr>
              <a:t>, </a:t>
            </a:r>
            <a:r>
              <a:rPr lang="pl-PL" i="1" dirty="0">
                <a:ea typeface="+mn-lt"/>
                <a:cs typeface="+mn-lt"/>
              </a:rPr>
              <a:t>Mężczyzna, który pomylił swoją żonę z kapeluszem</a:t>
            </a:r>
            <a:r>
              <a:rPr lang="pl-PL" dirty="0">
                <a:ea typeface="+mn-lt"/>
                <a:cs typeface="+mn-lt"/>
              </a:rPr>
              <a:t>).</a:t>
            </a:r>
            <a:endParaRPr lang="pl-PL">
              <a:ea typeface="+mn-lt"/>
              <a:cs typeface="+mn-lt"/>
            </a:endParaRPr>
          </a:p>
          <a:p>
            <a:pPr algn="l"/>
            <a:endParaRPr lang="pl-PL" dirty="0">
              <a:cs typeface="Calibri"/>
            </a:endParaRPr>
          </a:p>
        </p:txBody>
      </p:sp>
      <p:sp>
        <p:nvSpPr>
          <p:cNvPr id="5" name="pole tekstowe 4">
            <a:extLst>
              <a:ext uri="{FF2B5EF4-FFF2-40B4-BE49-F238E27FC236}">
                <a16:creationId xmlns:a16="http://schemas.microsoft.com/office/drawing/2014/main" id="{604E88B4-BCC0-C397-CAB5-72061540DA19}"/>
              </a:ext>
            </a:extLst>
          </p:cNvPr>
          <p:cNvSpPr txBox="1"/>
          <p:nvPr/>
        </p:nvSpPr>
        <p:spPr>
          <a:xfrm>
            <a:off x="1215342" y="5314708"/>
            <a:ext cx="940443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ea typeface="+mn-lt"/>
                <a:cs typeface="+mn-lt"/>
              </a:rPr>
              <a:t>"Miłość jest aktywną siłą w człowieku, siłą która przebija się przez mury oddzielające człowieka od jego bliźnich, siłą jednoczącą go z innymi dzięki miłości człowiek przezwycięża uczycie izolacji i osamotnienia, pozostając przy tym sobą, zachowując swoją integralność" (Erich Fromm, </a:t>
            </a:r>
            <a:r>
              <a:rPr lang="pl-PL" i="1" dirty="0">
                <a:ea typeface="+mn-lt"/>
                <a:cs typeface="+mn-lt"/>
              </a:rPr>
              <a:t>O sztuce miłości)</a:t>
            </a:r>
            <a:r>
              <a:rPr lang="pl-PL" dirty="0">
                <a:ea typeface="+mn-lt"/>
                <a:cs typeface="+mn-lt"/>
              </a:rPr>
              <a:t>.</a:t>
            </a:r>
            <a:endParaRPr lang="pl-PL" dirty="0"/>
          </a:p>
        </p:txBody>
      </p:sp>
    </p:spTree>
    <p:extLst>
      <p:ext uri="{BB962C8B-B14F-4D97-AF65-F5344CB8AC3E}">
        <p14:creationId xmlns:p14="http://schemas.microsoft.com/office/powerpoint/2010/main" val="130680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96EE62E-04CC-1084-FCB8-00D4B7BD44BA}"/>
              </a:ext>
            </a:extLst>
          </p:cNvPr>
          <p:cNvSpPr txBox="1"/>
          <p:nvPr/>
        </p:nvSpPr>
        <p:spPr>
          <a:xfrm>
            <a:off x="897037" y="887392"/>
            <a:ext cx="1040756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"Wszyscy ludzie są zagadkowi, dopóki w końcu nie znajdziemy w jakimś słowie lub czynie klucza do danego mężczyzny lub kobiety: natychmiast wszystkie ich dotychczasowe słowa i uczynki ukazują nam się w pełnym świetle” (Philip G. </a:t>
            </a:r>
            <a:r>
              <a:rPr lang="pl-PL" dirty="0" err="1">
                <a:ea typeface="+mn-lt"/>
                <a:cs typeface="+mn-lt"/>
              </a:rPr>
              <a:t>Zimbardo</a:t>
            </a:r>
            <a:r>
              <a:rPr lang="pl-PL" dirty="0">
                <a:ea typeface="+mn-lt"/>
                <a:cs typeface="+mn-lt"/>
              </a:rPr>
              <a:t>, </a:t>
            </a:r>
            <a:r>
              <a:rPr lang="pl-PL" i="1" dirty="0">
                <a:ea typeface="+mn-lt"/>
                <a:cs typeface="+mn-lt"/>
              </a:rPr>
              <a:t>Psychologia i życie</a:t>
            </a:r>
            <a:r>
              <a:rPr lang="pl-PL" dirty="0">
                <a:ea typeface="+mn-lt"/>
                <a:cs typeface="+mn-lt"/>
              </a:rPr>
              <a:t>).</a:t>
            </a:r>
            <a:endParaRPr lang="pl-PL" dirty="0"/>
          </a:p>
          <a:p>
            <a:pPr algn="l"/>
            <a:endParaRPr lang="pl-PL" dirty="0">
              <a:cs typeface="Calibri"/>
            </a:endParaRPr>
          </a:p>
        </p:txBody>
      </p:sp>
      <p:sp>
        <p:nvSpPr>
          <p:cNvPr id="3" name="pole tekstowe 2">
            <a:extLst>
              <a:ext uri="{FF2B5EF4-FFF2-40B4-BE49-F238E27FC236}">
                <a16:creationId xmlns:a16="http://schemas.microsoft.com/office/drawing/2014/main" id="{0D16B62B-640A-8D86-F1C8-B8A3AA2905A8}"/>
              </a:ext>
            </a:extLst>
          </p:cNvPr>
          <p:cNvSpPr txBox="1"/>
          <p:nvPr/>
        </p:nvSpPr>
        <p:spPr>
          <a:xfrm>
            <a:off x="964557" y="2353518"/>
            <a:ext cx="985777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"Człowiek od najbliższej osoby musi dostawać pozytywne wzmocnienia co najmniej kilka razy dziennie! Badania mówią, że jeśli związek ma być udany, to na jedną uwagę krytyczną musi być pięć pochwał” (Zbigniew Lew-Starowicz,</a:t>
            </a:r>
            <a:r>
              <a:rPr lang="pl-PL" i="1" dirty="0">
                <a:ea typeface="+mn-lt"/>
                <a:cs typeface="+mn-lt"/>
              </a:rPr>
              <a:t> O mężczyźnie</a:t>
            </a:r>
            <a:r>
              <a:rPr lang="pl-PL" dirty="0">
                <a:ea typeface="+mn-lt"/>
                <a:cs typeface="+mn-lt"/>
              </a:rPr>
              <a:t>).</a:t>
            </a:r>
            <a:endParaRPr lang="pl-PL" dirty="0"/>
          </a:p>
          <a:p>
            <a:pPr algn="l"/>
            <a:endParaRPr lang="pl-PL" dirty="0">
              <a:cs typeface="Calibri"/>
            </a:endParaRPr>
          </a:p>
        </p:txBody>
      </p:sp>
      <p:sp>
        <p:nvSpPr>
          <p:cNvPr id="4" name="pole tekstowe 3">
            <a:extLst>
              <a:ext uri="{FF2B5EF4-FFF2-40B4-BE49-F238E27FC236}">
                <a16:creationId xmlns:a16="http://schemas.microsoft.com/office/drawing/2014/main" id="{B3D5E3EF-9B75-9FC0-A73B-D485B0684A6A}"/>
              </a:ext>
            </a:extLst>
          </p:cNvPr>
          <p:cNvSpPr txBox="1"/>
          <p:nvPr/>
        </p:nvSpPr>
        <p:spPr>
          <a:xfrm>
            <a:off x="1002631" y="3910262"/>
            <a:ext cx="977565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"Prawdziwa miłość oznacza, że zależy ci na szczęściu drugiego człowieka bardziej niż na własnym, bez względu na to, przed jak bolesnymi wyborami stajesz" (Nicholas </a:t>
            </a:r>
            <a:r>
              <a:rPr lang="pl-PL" dirty="0" err="1">
                <a:ea typeface="+mn-lt"/>
                <a:cs typeface="+mn-lt"/>
              </a:rPr>
              <a:t>Sparks</a:t>
            </a:r>
            <a:r>
              <a:rPr lang="pl-PL" dirty="0">
                <a:ea typeface="+mn-lt"/>
                <a:cs typeface="+mn-lt"/>
              </a:rPr>
              <a:t>, </a:t>
            </a:r>
            <a:r>
              <a:rPr lang="pl-PL" i="1" dirty="0">
                <a:ea typeface="+mn-lt"/>
                <a:cs typeface="+mn-lt"/>
              </a:rPr>
              <a:t>I wciąż ją kocham</a:t>
            </a:r>
            <a:r>
              <a:rPr lang="pl-PL" dirty="0">
                <a:ea typeface="+mn-lt"/>
                <a:cs typeface="+mn-lt"/>
              </a:rPr>
              <a:t>).</a:t>
            </a:r>
            <a:endParaRPr lang="pl-PL" dirty="0"/>
          </a:p>
          <a:p>
            <a:pPr algn="l"/>
            <a:endParaRPr lang="pl-PL" dirty="0">
              <a:cs typeface="Calibri"/>
            </a:endParaRPr>
          </a:p>
        </p:txBody>
      </p:sp>
      <p:sp>
        <p:nvSpPr>
          <p:cNvPr id="5" name="pole tekstowe 4">
            <a:extLst>
              <a:ext uri="{FF2B5EF4-FFF2-40B4-BE49-F238E27FC236}">
                <a16:creationId xmlns:a16="http://schemas.microsoft.com/office/drawing/2014/main" id="{328376FB-5786-ADE0-5DB2-3F7DD9C82E5F}"/>
              </a:ext>
            </a:extLst>
          </p:cNvPr>
          <p:cNvSpPr txBox="1"/>
          <p:nvPr/>
        </p:nvSpPr>
        <p:spPr>
          <a:xfrm>
            <a:off x="962525" y="5153526"/>
            <a:ext cx="905376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"Kiedy człowiek pierwszy raz się zakochuje jego życie nieodwracalnie się zmienia i choćby nie wiedzieć jak się próbowało, to uczucie nigdy nie zniknie(...). I cokolwiek byś zrobił, zostanie z tobą. Na zawsze" (Nicholas </a:t>
            </a:r>
            <a:r>
              <a:rPr lang="pl-PL" dirty="0" err="1">
                <a:ea typeface="+mn-lt"/>
                <a:cs typeface="+mn-lt"/>
              </a:rPr>
              <a:t>Sparks</a:t>
            </a:r>
            <a:r>
              <a:rPr lang="pl-PL" dirty="0">
                <a:ea typeface="+mn-lt"/>
                <a:cs typeface="+mn-lt"/>
              </a:rPr>
              <a:t>, </a:t>
            </a:r>
            <a:r>
              <a:rPr lang="pl-PL" i="1" dirty="0">
                <a:ea typeface="+mn-lt"/>
                <a:cs typeface="+mn-lt"/>
              </a:rPr>
              <a:t>Pamiętnik</a:t>
            </a:r>
            <a:r>
              <a:rPr lang="pl-PL" dirty="0">
                <a:ea typeface="+mn-lt"/>
                <a:cs typeface="+mn-lt"/>
              </a:rPr>
              <a:t>)</a:t>
            </a:r>
            <a:endParaRPr lang="pl-PL" dirty="0"/>
          </a:p>
          <a:p>
            <a:pPr algn="l"/>
            <a:endParaRPr lang="pl-PL" dirty="0">
              <a:cs typeface="Calibri"/>
            </a:endParaRPr>
          </a:p>
        </p:txBody>
      </p:sp>
    </p:spTree>
    <p:extLst>
      <p:ext uri="{BB962C8B-B14F-4D97-AF65-F5344CB8AC3E}">
        <p14:creationId xmlns:p14="http://schemas.microsoft.com/office/powerpoint/2010/main" val="883138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25886F9-F733-BB21-AF25-E2FDEE202717}"/>
              </a:ext>
            </a:extLst>
          </p:cNvPr>
          <p:cNvSpPr txBox="1"/>
          <p:nvPr/>
        </p:nvSpPr>
        <p:spPr>
          <a:xfrm>
            <a:off x="862263" y="701841"/>
            <a:ext cx="1005639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,,To źle, że miłość, choć ślepa i głucha, Idzie, gdzie zechce i czego chce słucha” (William Shakespeare, </a:t>
            </a:r>
            <a:r>
              <a:rPr lang="pl-PL" i="1" dirty="0">
                <a:ea typeface="+mn-lt"/>
                <a:cs typeface="+mn-lt"/>
              </a:rPr>
              <a:t>Romeo i Julia)</a:t>
            </a:r>
            <a:r>
              <a:rPr lang="pl-PL" dirty="0">
                <a:ea typeface="+mn-lt"/>
                <a:cs typeface="+mn-lt"/>
              </a:rPr>
              <a:t>.</a:t>
            </a:r>
          </a:p>
          <a:p>
            <a:pPr algn="l"/>
            <a:endParaRPr lang="pl-PL" dirty="0">
              <a:cs typeface="Calibri"/>
            </a:endParaRPr>
          </a:p>
        </p:txBody>
      </p:sp>
      <p:sp>
        <p:nvSpPr>
          <p:cNvPr id="3" name="pole tekstowe 2">
            <a:extLst>
              <a:ext uri="{FF2B5EF4-FFF2-40B4-BE49-F238E27FC236}">
                <a16:creationId xmlns:a16="http://schemas.microsoft.com/office/drawing/2014/main" id="{8A718118-ACC1-D2BF-3671-FD0591406BD0}"/>
              </a:ext>
            </a:extLst>
          </p:cNvPr>
          <p:cNvSpPr txBox="1"/>
          <p:nvPr/>
        </p:nvSpPr>
        <p:spPr>
          <a:xfrm>
            <a:off x="862263" y="1874920"/>
            <a:ext cx="906378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"Pamiętam każdą wspólnie spędzoną chwilę. A w każdej było coś wspaniałego. Nie potrafię wybrać żadnej z nich i powiedzieć: ta znaczyła więcej niż pozostałe" (Nicholas </a:t>
            </a:r>
            <a:r>
              <a:rPr lang="pl-PL" dirty="0" err="1">
                <a:ea typeface="+mn-lt"/>
                <a:cs typeface="+mn-lt"/>
              </a:rPr>
              <a:t>Sparks</a:t>
            </a:r>
            <a:r>
              <a:rPr lang="pl-PL" dirty="0">
                <a:ea typeface="+mn-lt"/>
                <a:cs typeface="+mn-lt"/>
              </a:rPr>
              <a:t>, </a:t>
            </a:r>
            <a:r>
              <a:rPr lang="pl-PL" i="1" dirty="0">
                <a:ea typeface="+mn-lt"/>
                <a:cs typeface="+mn-lt"/>
              </a:rPr>
              <a:t>Pamiętnik)</a:t>
            </a:r>
            <a:endParaRPr lang="pl-PL" dirty="0"/>
          </a:p>
          <a:p>
            <a:pPr algn="l"/>
            <a:endParaRPr lang="pl-PL" dirty="0">
              <a:cs typeface="Calibri"/>
            </a:endParaRPr>
          </a:p>
        </p:txBody>
      </p:sp>
      <p:sp>
        <p:nvSpPr>
          <p:cNvPr id="4" name="pole tekstowe 3">
            <a:extLst>
              <a:ext uri="{FF2B5EF4-FFF2-40B4-BE49-F238E27FC236}">
                <a16:creationId xmlns:a16="http://schemas.microsoft.com/office/drawing/2014/main" id="{E65EE8B3-5DCD-F6BD-AA02-77086143D9BA}"/>
              </a:ext>
            </a:extLst>
          </p:cNvPr>
          <p:cNvSpPr txBox="1"/>
          <p:nvPr/>
        </p:nvSpPr>
        <p:spPr>
          <a:xfrm>
            <a:off x="972552" y="3428999"/>
            <a:ext cx="801102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"Przewodnią myślą mego życia jest on. Gdyby wszystko przepadło, a on jeden pozostał, to i ja istniałabym nadal. Ale gdyby wszystko zostało, a on zniknął, wszechświat byłby dla mnie obcy i straszny, nie miałabym z nim po porostu nic wspólnego" (</a:t>
            </a:r>
            <a:r>
              <a:rPr lang="pl-PL" dirty="0" err="1">
                <a:ea typeface="+mn-lt"/>
                <a:cs typeface="+mn-lt"/>
              </a:rPr>
              <a:t>Emily</a:t>
            </a:r>
            <a:r>
              <a:rPr lang="pl-PL" dirty="0">
                <a:ea typeface="+mn-lt"/>
                <a:cs typeface="+mn-lt"/>
              </a:rPr>
              <a:t> </a:t>
            </a:r>
            <a:r>
              <a:rPr lang="pl-PL" dirty="0" err="1">
                <a:ea typeface="+mn-lt"/>
                <a:cs typeface="+mn-lt"/>
              </a:rPr>
              <a:t>Jane</a:t>
            </a:r>
            <a:r>
              <a:rPr lang="pl-PL" dirty="0">
                <a:ea typeface="+mn-lt"/>
                <a:cs typeface="+mn-lt"/>
              </a:rPr>
              <a:t> </a:t>
            </a:r>
            <a:r>
              <a:rPr lang="pl-PL" dirty="0" err="1">
                <a:ea typeface="+mn-lt"/>
                <a:cs typeface="+mn-lt"/>
              </a:rPr>
              <a:t>Brontë</a:t>
            </a:r>
            <a:r>
              <a:rPr lang="pl-PL" dirty="0">
                <a:ea typeface="+mn-lt"/>
                <a:cs typeface="+mn-lt"/>
              </a:rPr>
              <a:t>, </a:t>
            </a:r>
            <a:r>
              <a:rPr lang="pl-PL" i="1" dirty="0">
                <a:ea typeface="+mn-lt"/>
                <a:cs typeface="+mn-lt"/>
              </a:rPr>
              <a:t>Wichrowe Wzgórza)</a:t>
            </a:r>
            <a:endParaRPr lang="pl-PL" dirty="0"/>
          </a:p>
          <a:p>
            <a:pPr algn="l"/>
            <a:endParaRPr lang="pl-PL" dirty="0">
              <a:cs typeface="Calibri"/>
            </a:endParaRPr>
          </a:p>
        </p:txBody>
      </p:sp>
      <p:sp>
        <p:nvSpPr>
          <p:cNvPr id="5" name="pole tekstowe 4">
            <a:extLst>
              <a:ext uri="{FF2B5EF4-FFF2-40B4-BE49-F238E27FC236}">
                <a16:creationId xmlns:a16="http://schemas.microsoft.com/office/drawing/2014/main" id="{390D5D0A-57E3-AD9A-0709-36E86D345048}"/>
              </a:ext>
            </a:extLst>
          </p:cNvPr>
          <p:cNvSpPr txBox="1"/>
          <p:nvPr/>
        </p:nvSpPr>
        <p:spPr>
          <a:xfrm>
            <a:off x="1032710" y="5103394"/>
            <a:ext cx="921418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"Życie jest jak pudełko czekoladek - nigdy nie wiesz, co ci się trafi” (Winston Groom, </a:t>
            </a:r>
            <a:r>
              <a:rPr lang="pl-PL" i="1" dirty="0">
                <a:ea typeface="+mn-lt"/>
                <a:cs typeface="+mn-lt"/>
              </a:rPr>
              <a:t>Forrest </a:t>
            </a:r>
            <a:r>
              <a:rPr lang="pl-PL" i="1" dirty="0" err="1">
                <a:ea typeface="+mn-lt"/>
                <a:cs typeface="+mn-lt"/>
              </a:rPr>
              <a:t>Gump</a:t>
            </a:r>
            <a:r>
              <a:rPr lang="pl-PL" dirty="0">
                <a:ea typeface="+mn-lt"/>
                <a:cs typeface="+mn-lt"/>
              </a:rPr>
              <a:t>).</a:t>
            </a:r>
          </a:p>
          <a:p>
            <a:pPr algn="l"/>
            <a:endParaRPr lang="pl-PL" dirty="0">
              <a:cs typeface="Calibri"/>
            </a:endParaRPr>
          </a:p>
        </p:txBody>
      </p:sp>
    </p:spTree>
    <p:extLst>
      <p:ext uri="{BB962C8B-B14F-4D97-AF65-F5344CB8AC3E}">
        <p14:creationId xmlns:p14="http://schemas.microsoft.com/office/powerpoint/2010/main" val="380821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B1AA8F0-5318-E36E-83FA-91EDF2A62730}"/>
              </a:ext>
            </a:extLst>
          </p:cNvPr>
          <p:cNvSpPr txBox="1"/>
          <p:nvPr/>
        </p:nvSpPr>
        <p:spPr>
          <a:xfrm>
            <a:off x="571500" y="641684"/>
            <a:ext cx="1018673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 życie to taki dziwny prezent. Na początku się je przecenia: sądzi się, że dostało się życie wieczne. Potem się go nie docenia, uważa się, że jest do chrzanu, za krótkie, chciałoby się niemal je odrzucić. W końcu kojarzy się, że to nie był prezent, ale jedynie pożyczka. I próbuje się na nie zasłużyć” (</a:t>
            </a:r>
            <a:r>
              <a:rPr lang="pl-PL" dirty="0" err="1">
                <a:ea typeface="+mn-lt"/>
                <a:cs typeface="+mn-lt"/>
              </a:rPr>
              <a:t>Éric</a:t>
            </a:r>
            <a:r>
              <a:rPr lang="pl-PL" dirty="0">
                <a:ea typeface="+mn-lt"/>
                <a:cs typeface="+mn-lt"/>
              </a:rPr>
              <a:t>-Emmanuel Schmitt, </a:t>
            </a:r>
            <a:r>
              <a:rPr lang="pl-PL" i="1" dirty="0">
                <a:ea typeface="+mn-lt"/>
                <a:cs typeface="+mn-lt"/>
              </a:rPr>
              <a:t>Oskar i pani Róża)</a:t>
            </a:r>
            <a:endParaRPr lang="pl-PL" dirty="0">
              <a:ea typeface="+mn-lt"/>
              <a:cs typeface="+mn-lt"/>
            </a:endParaRPr>
          </a:p>
          <a:p>
            <a:pPr algn="l"/>
            <a:endParaRPr lang="pl-PL" dirty="0">
              <a:cs typeface="Calibri"/>
            </a:endParaRPr>
          </a:p>
        </p:txBody>
      </p:sp>
      <p:sp>
        <p:nvSpPr>
          <p:cNvPr id="3" name="pole tekstowe 2">
            <a:extLst>
              <a:ext uri="{FF2B5EF4-FFF2-40B4-BE49-F238E27FC236}">
                <a16:creationId xmlns:a16="http://schemas.microsoft.com/office/drawing/2014/main" id="{687F8CA3-BAAD-25BB-7A2C-E146580FB0CC}"/>
              </a:ext>
            </a:extLst>
          </p:cNvPr>
          <p:cNvSpPr txBox="1"/>
          <p:nvPr/>
        </p:nvSpPr>
        <p:spPr>
          <a:xfrm>
            <a:off x="641683" y="2466473"/>
            <a:ext cx="956510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"Wpadłam w moją wewnętrzną histerię. Nie krzyczałam, nie płakałam głośno, nie biegałam i nie wyrywałam sobie włosów z głowy. Po prostu w jednej chwili coś we mnie stłukło się i przyrosłam do chodnika, nie mogąc zrobić kroku do przodu” (Kaja </a:t>
            </a:r>
            <a:r>
              <a:rPr lang="pl-PL" dirty="0" err="1">
                <a:ea typeface="+mn-lt"/>
                <a:cs typeface="+mn-lt"/>
              </a:rPr>
              <a:t>Platowska</a:t>
            </a:r>
            <a:r>
              <a:rPr lang="pl-PL" dirty="0">
                <a:ea typeface="+mn-lt"/>
                <a:cs typeface="+mn-lt"/>
              </a:rPr>
              <a:t>, </a:t>
            </a:r>
            <a:r>
              <a:rPr lang="pl-PL" i="1" dirty="0">
                <a:ea typeface="+mn-lt"/>
                <a:cs typeface="+mn-lt"/>
              </a:rPr>
              <a:t>Po prostu mnie przytul</a:t>
            </a:r>
            <a:r>
              <a:rPr lang="pl-PL" dirty="0">
                <a:ea typeface="+mn-lt"/>
                <a:cs typeface="+mn-lt"/>
              </a:rPr>
              <a:t>).</a:t>
            </a:r>
          </a:p>
          <a:p>
            <a:pPr algn="l"/>
            <a:endParaRPr lang="pl-PL" dirty="0">
              <a:cs typeface="Calibri"/>
            </a:endParaRPr>
          </a:p>
        </p:txBody>
      </p:sp>
      <p:sp>
        <p:nvSpPr>
          <p:cNvPr id="4" name="pole tekstowe 3">
            <a:extLst>
              <a:ext uri="{FF2B5EF4-FFF2-40B4-BE49-F238E27FC236}">
                <a16:creationId xmlns:a16="http://schemas.microsoft.com/office/drawing/2014/main" id="{DA47B660-DF7F-130F-1171-6C3ACC2E9782}"/>
              </a:ext>
            </a:extLst>
          </p:cNvPr>
          <p:cNvSpPr txBox="1"/>
          <p:nvPr/>
        </p:nvSpPr>
        <p:spPr>
          <a:xfrm>
            <a:off x="611604" y="3840079"/>
            <a:ext cx="926431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"Jeśli ktoś płacze dlatego, że drugiemu jest źle, Pan Bóg cieszy się tym płaczem, bo takie łzy ciekną po twarzy jak perły, które nurek wyławia z ciepłego morza w Zatoce Perskiej. To są piękne łzy” (Jan Twardowski,</a:t>
            </a:r>
            <a:r>
              <a:rPr lang="pl-PL" i="1" dirty="0">
                <a:ea typeface="+mn-lt"/>
                <a:cs typeface="+mn-lt"/>
              </a:rPr>
              <a:t> Dziecięcym piórem t.2)</a:t>
            </a:r>
            <a:endParaRPr lang="pl-PL" dirty="0"/>
          </a:p>
          <a:p>
            <a:pPr algn="l"/>
            <a:endParaRPr lang="pl-PL" dirty="0">
              <a:cs typeface="Calibri"/>
            </a:endParaRPr>
          </a:p>
        </p:txBody>
      </p:sp>
      <p:sp>
        <p:nvSpPr>
          <p:cNvPr id="5" name="pole tekstowe 4">
            <a:extLst>
              <a:ext uri="{FF2B5EF4-FFF2-40B4-BE49-F238E27FC236}">
                <a16:creationId xmlns:a16="http://schemas.microsoft.com/office/drawing/2014/main" id="{2DF39BEC-4C38-595F-D75D-51083162CD58}"/>
              </a:ext>
            </a:extLst>
          </p:cNvPr>
          <p:cNvSpPr txBox="1"/>
          <p:nvPr/>
        </p:nvSpPr>
        <p:spPr>
          <a:xfrm>
            <a:off x="641683" y="5213684"/>
            <a:ext cx="8843210" cy="17944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"Żadna prawda nie może uleczyć smutku po stracie ukochanej osoby. Nie może go uleczyć żadna prawda, żadna uczciwość, żadna siła, żadna dobroć. Przeżywszy ten smutek w pełni, możemy się jedynie czegoś z niego nauczyć, lecz to, czego się nauczymy, wcale nam się nie przyda, kiedy nadejdzie następny, niemożliwy do przewidzenia smutek” (</a:t>
            </a:r>
            <a:r>
              <a:rPr lang="pl-PL" dirty="0" err="1">
                <a:ea typeface="+mn-lt"/>
                <a:cs typeface="+mn-lt"/>
              </a:rPr>
              <a:t>Haruki</a:t>
            </a:r>
            <a:r>
              <a:rPr lang="pl-PL" dirty="0">
                <a:ea typeface="+mn-lt"/>
                <a:cs typeface="+mn-lt"/>
              </a:rPr>
              <a:t> Murakami, </a:t>
            </a:r>
            <a:r>
              <a:rPr lang="pl-PL" i="1" dirty="0" err="1">
                <a:ea typeface="+mn-lt"/>
                <a:cs typeface="+mn-lt"/>
              </a:rPr>
              <a:t>Norwegian</a:t>
            </a:r>
            <a:r>
              <a:rPr lang="pl-PL" i="1" dirty="0">
                <a:ea typeface="+mn-lt"/>
                <a:cs typeface="+mn-lt"/>
              </a:rPr>
              <a:t> Wood</a:t>
            </a:r>
            <a:r>
              <a:rPr lang="pl-PL" dirty="0">
                <a:ea typeface="+mn-lt"/>
                <a:cs typeface="+mn-lt"/>
              </a:rPr>
              <a:t>).</a:t>
            </a:r>
            <a:endParaRPr lang="pl-PL" dirty="0"/>
          </a:p>
          <a:p>
            <a:pPr algn="l"/>
            <a:endParaRPr lang="pl-PL" dirty="0">
              <a:cs typeface="Calibri"/>
            </a:endParaRPr>
          </a:p>
        </p:txBody>
      </p:sp>
    </p:spTree>
    <p:extLst>
      <p:ext uri="{BB962C8B-B14F-4D97-AF65-F5344CB8AC3E}">
        <p14:creationId xmlns:p14="http://schemas.microsoft.com/office/powerpoint/2010/main" val="193739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4C9D1A-E4A4-61D9-3FDE-75EFCB5B95FE}"/>
              </a:ext>
            </a:extLst>
          </p:cNvPr>
          <p:cNvSpPr txBox="1"/>
          <p:nvPr/>
        </p:nvSpPr>
        <p:spPr>
          <a:xfrm>
            <a:off x="952500" y="571499"/>
            <a:ext cx="97155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"Był pełen sprzeczności. Czuły barbarzyńca - to określenie idealnie do niego pasowało. Niebezpieczny, nieznoszący sprzeciwu, władzy, a jednocześnie opiekuńczy i delikatny. Połączenie tych wszystkich cech przerażało mnie, fascynowało i intrygowało jednocześnie” (Blanka Lipińska, </a:t>
            </a:r>
            <a:r>
              <a:rPr lang="pl-PL" i="1" dirty="0">
                <a:ea typeface="+mn-lt"/>
                <a:cs typeface="+mn-lt"/>
              </a:rPr>
              <a:t>365 dni</a:t>
            </a:r>
            <a:r>
              <a:rPr lang="pl-PL" dirty="0">
                <a:ea typeface="+mn-lt"/>
                <a:cs typeface="+mn-lt"/>
              </a:rPr>
              <a:t>).</a:t>
            </a:r>
          </a:p>
          <a:p>
            <a:pPr algn="l"/>
            <a:endParaRPr lang="pl-PL" dirty="0">
              <a:cs typeface="Calibri"/>
            </a:endParaRPr>
          </a:p>
        </p:txBody>
      </p:sp>
      <p:sp>
        <p:nvSpPr>
          <p:cNvPr id="3" name="pole tekstowe 2">
            <a:extLst>
              <a:ext uri="{FF2B5EF4-FFF2-40B4-BE49-F238E27FC236}">
                <a16:creationId xmlns:a16="http://schemas.microsoft.com/office/drawing/2014/main" id="{551E137B-0EA1-901C-4FFA-8C9FEF2F7E92}"/>
              </a:ext>
            </a:extLst>
          </p:cNvPr>
          <p:cNvSpPr txBox="1"/>
          <p:nvPr/>
        </p:nvSpPr>
        <p:spPr>
          <a:xfrm>
            <a:off x="1012657" y="2175710"/>
            <a:ext cx="868278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"Czasami się zastanawiam, czy przypadkiem coś jest ze mną nie tak. Być może za dużo czasu spędzam w towarzystwie moich bohaterów literackich i, co za tym idzie, moje ideały i oczekiwania są zdecydowanie zbyt wysokie” (E L James, </a:t>
            </a:r>
            <a:r>
              <a:rPr lang="pl-PL" i="1" dirty="0">
                <a:ea typeface="+mn-lt"/>
                <a:cs typeface="+mn-lt"/>
              </a:rPr>
              <a:t>Pięćdziesiąt twarzy Greya).</a:t>
            </a:r>
            <a:endParaRPr lang="pl-PL" dirty="0"/>
          </a:p>
          <a:p>
            <a:pPr algn="l"/>
            <a:endParaRPr lang="pl-PL" dirty="0">
              <a:cs typeface="Calibri"/>
            </a:endParaRPr>
          </a:p>
        </p:txBody>
      </p:sp>
      <p:sp>
        <p:nvSpPr>
          <p:cNvPr id="4" name="pole tekstowe 3">
            <a:extLst>
              <a:ext uri="{FF2B5EF4-FFF2-40B4-BE49-F238E27FC236}">
                <a16:creationId xmlns:a16="http://schemas.microsoft.com/office/drawing/2014/main" id="{485D2B4A-5D2E-EFE7-F725-8C3DD80755E2}"/>
              </a:ext>
            </a:extLst>
          </p:cNvPr>
          <p:cNvSpPr txBox="1"/>
          <p:nvPr/>
        </p:nvSpPr>
        <p:spPr>
          <a:xfrm>
            <a:off x="952499" y="3950368"/>
            <a:ext cx="8622631"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dirty="0">
                <a:ea typeface="+mn-lt"/>
                <a:cs typeface="+mn-lt"/>
              </a:rPr>
              <a:t>"Jego oczy były moją zgubą, moim zatraceniem” (Rachel Van </a:t>
            </a:r>
            <a:r>
              <a:rPr lang="pl-PL" dirty="0" err="1">
                <a:ea typeface="+mn-lt"/>
                <a:cs typeface="+mn-lt"/>
              </a:rPr>
              <a:t>Dyken</a:t>
            </a:r>
            <a:r>
              <a:rPr lang="pl-PL" dirty="0">
                <a:ea typeface="+mn-lt"/>
                <a:cs typeface="+mn-lt"/>
              </a:rPr>
              <a:t>, </a:t>
            </a:r>
            <a:r>
              <a:rPr lang="pl-PL" i="1" dirty="0">
                <a:ea typeface="+mn-lt"/>
                <a:cs typeface="+mn-lt"/>
              </a:rPr>
              <a:t>Utrata</a:t>
            </a:r>
            <a:r>
              <a:rPr lang="pl-PL" dirty="0">
                <a:ea typeface="+mn-lt"/>
                <a:cs typeface="+mn-lt"/>
              </a:rPr>
              <a:t>).</a:t>
            </a:r>
            <a:endParaRPr lang="pl-PL" dirty="0"/>
          </a:p>
          <a:p>
            <a:pPr marL="285750" indent="-285750" algn="l">
              <a:buFont typeface="Arial"/>
              <a:buChar char="•"/>
            </a:pPr>
            <a:endParaRPr lang="pl-PL" dirty="0">
              <a:cs typeface="Calibri"/>
            </a:endParaRPr>
          </a:p>
          <a:p>
            <a:pPr marL="285750" indent="-285750">
              <a:buFont typeface="Arial"/>
              <a:buChar char="•"/>
            </a:pPr>
            <a:endParaRPr lang="pl-PL" dirty="0">
              <a:cs typeface="Calibri"/>
            </a:endParaRPr>
          </a:p>
          <a:p>
            <a:pPr marL="285750" indent="-285750">
              <a:buFont typeface="Arial"/>
              <a:buChar char="•"/>
            </a:pPr>
            <a:endParaRPr lang="pl-PL" dirty="0">
              <a:cs typeface="Calibri"/>
            </a:endParaRPr>
          </a:p>
          <a:p>
            <a:pPr marL="285750" indent="-285750">
              <a:buFont typeface="Arial"/>
              <a:buChar char="•"/>
            </a:pPr>
            <a:endParaRPr lang="pl-PL" dirty="0">
              <a:cs typeface="Calibri"/>
            </a:endParaRPr>
          </a:p>
          <a:p>
            <a:pPr marL="285750" indent="-285750">
              <a:buFont typeface="Arial"/>
              <a:buChar char="•"/>
            </a:pPr>
            <a:endParaRPr lang="pl-PL" dirty="0">
              <a:cs typeface="Calibri"/>
            </a:endParaRPr>
          </a:p>
          <a:p>
            <a:endParaRPr lang="pl-PL" dirty="0">
              <a:cs typeface="Calibri"/>
            </a:endParaRPr>
          </a:p>
        </p:txBody>
      </p:sp>
      <p:sp>
        <p:nvSpPr>
          <p:cNvPr id="5" name="pole tekstowe 4">
            <a:extLst>
              <a:ext uri="{FF2B5EF4-FFF2-40B4-BE49-F238E27FC236}">
                <a16:creationId xmlns:a16="http://schemas.microsoft.com/office/drawing/2014/main" id="{CBBC8209-3F71-F175-2165-D10B6D4C52D6}"/>
              </a:ext>
            </a:extLst>
          </p:cNvPr>
          <p:cNvSpPr txBox="1"/>
          <p:nvPr/>
        </p:nvSpPr>
        <p:spPr>
          <a:xfrm>
            <a:off x="1082841" y="5033210"/>
            <a:ext cx="817144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ea typeface="+mn-lt"/>
                <a:cs typeface="+mn-lt"/>
              </a:rPr>
              <a:t>"Możliwe, że wszystkie romanse tak wyglądają: nie są umową między równorzędnymi partnerami, ale wybuchem marzeń i pragnień, które nie znajdują ujścia w codziennym życiu” (</a:t>
            </a:r>
            <a:r>
              <a:rPr lang="pl-PL" dirty="0" err="1">
                <a:ea typeface="+mn-lt"/>
                <a:cs typeface="+mn-lt"/>
              </a:rPr>
              <a:t>Jeanette</a:t>
            </a:r>
            <a:r>
              <a:rPr lang="pl-PL" dirty="0">
                <a:ea typeface="+mn-lt"/>
                <a:cs typeface="+mn-lt"/>
              </a:rPr>
              <a:t> </a:t>
            </a:r>
            <a:r>
              <a:rPr lang="pl-PL" dirty="0" err="1">
                <a:ea typeface="+mn-lt"/>
                <a:cs typeface="+mn-lt"/>
              </a:rPr>
              <a:t>Winterson</a:t>
            </a:r>
            <a:r>
              <a:rPr lang="pl-PL" dirty="0">
                <a:ea typeface="+mn-lt"/>
                <a:cs typeface="+mn-lt"/>
              </a:rPr>
              <a:t>,</a:t>
            </a:r>
            <a:r>
              <a:rPr lang="pl-PL" i="1" dirty="0">
                <a:ea typeface="+mn-lt"/>
                <a:cs typeface="+mn-lt"/>
              </a:rPr>
              <a:t> Namiętność</a:t>
            </a:r>
            <a:r>
              <a:rPr lang="pl-PL" dirty="0">
                <a:ea typeface="+mn-lt"/>
                <a:cs typeface="+mn-lt"/>
              </a:rPr>
              <a:t>)</a:t>
            </a:r>
            <a:endParaRPr lang="pl-PL" dirty="0"/>
          </a:p>
        </p:txBody>
      </p:sp>
    </p:spTree>
    <p:extLst>
      <p:ext uri="{BB962C8B-B14F-4D97-AF65-F5344CB8AC3E}">
        <p14:creationId xmlns:p14="http://schemas.microsoft.com/office/powerpoint/2010/main" val="264314918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CYTATY Z RÓŻNYCH KSIĄŻEK</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53</cp:revision>
  <dcterms:created xsi:type="dcterms:W3CDTF">2022-11-01T17:59:43Z</dcterms:created>
  <dcterms:modified xsi:type="dcterms:W3CDTF">2022-11-14T08:19:16Z</dcterms:modified>
</cp:coreProperties>
</file>