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l-PL" dirty="0"/>
              <a:t>Kliknij, aby edytować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l-PL" dirty="0"/>
              <a:t>Kliknij, aby edytować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Kliknij, aby edytować styl</a:t>
            </a:r>
            <a:endParaRPr lang="en-US" dirty="0"/>
          </a:p>
        </p:txBody>
      </p:sp>
      <p:sp>
        <p:nvSpPr>
          <p:cNvPr id="3" name="Content Placeholder 2"/>
          <p:cNvSpPr>
            <a:spLocks noGrp="1"/>
          </p:cNvSpPr>
          <p:nvPr>
            <p:ph idx="1"/>
          </p:nvPr>
        </p:nvSpPr>
        <p:spPr/>
        <p:txBody>
          <a:bodyPr ancho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l-PL" dirty="0"/>
              <a:t>Kliknij, aby edytować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l-PL" dirty="0"/>
              <a:t>Kliknij, aby edytować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l-PL" dirty="0"/>
              <a:t>Kliknij, aby edytować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4" name="Content Placeholder 3"/>
          <p:cNvSpPr>
            <a:spLocks noGrp="1"/>
          </p:cNvSpPr>
          <p:nvPr>
            <p:ph sz="half" idx="2"/>
          </p:nvPr>
        </p:nvSpPr>
        <p:spPr>
          <a:xfrm>
            <a:off x="1447191" y="2824269"/>
            <a:ext cx="4645152" cy="2644457"/>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6" name="Content Placeholder 5"/>
          <p:cNvSpPr>
            <a:spLocks noGrp="1"/>
          </p:cNvSpPr>
          <p:nvPr>
            <p:ph sz="quarter" idx="4"/>
          </p:nvPr>
        </p:nvSpPr>
        <p:spPr>
          <a:xfrm>
            <a:off x="6412362" y="2821491"/>
            <a:ext cx="4645152" cy="263737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l-PL" dirty="0"/>
              <a:t>Kliknij, aby edytować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l-PL" dirty="0"/>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12/22/2022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l-PL" dirty="0"/>
              <a:t>Kliknij, aby edytować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https://lubimyczytac.p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4ECFB67-4B7E-55AE-8BA4-42C182C6DA96}"/>
              </a:ext>
            </a:extLst>
          </p:cNvPr>
          <p:cNvSpPr>
            <a:spLocks noGrp="1"/>
          </p:cNvSpPr>
          <p:nvPr>
            <p:ph type="ctrTitle"/>
          </p:nvPr>
        </p:nvSpPr>
        <p:spPr/>
        <p:txBody>
          <a:bodyPr>
            <a:normAutofit/>
          </a:bodyPr>
          <a:lstStyle/>
          <a:p>
            <a:r>
              <a:rPr lang="pl-PL" sz="6000" dirty="0" smtClean="0"/>
              <a:t>Książki ,które warto przeczytać</a:t>
            </a:r>
            <a:endParaRPr lang="pl-PL" sz="6000" dirty="0"/>
          </a:p>
        </p:txBody>
      </p:sp>
      <p:sp>
        <p:nvSpPr>
          <p:cNvPr id="3" name="Podtytuł 2">
            <a:extLst>
              <a:ext uri="{FF2B5EF4-FFF2-40B4-BE49-F238E27FC236}">
                <a16:creationId xmlns="" xmlns:a16="http://schemas.microsoft.com/office/drawing/2014/main" id="{17CD0D9F-D426-C821-EB27-ADDDECEF7E4E}"/>
              </a:ext>
            </a:extLst>
          </p:cNvPr>
          <p:cNvSpPr>
            <a:spLocks noGrp="1"/>
          </p:cNvSpPr>
          <p:nvPr>
            <p:ph type="subTitle" idx="1"/>
          </p:nvPr>
        </p:nvSpPr>
        <p:spPr/>
        <p:txBody>
          <a:bodyPr/>
          <a:lstStyle/>
          <a:p>
            <a:r>
              <a:rPr lang="pl-PL"/>
              <a:t>Wiktoria Kubicka 1a</a:t>
            </a:r>
          </a:p>
        </p:txBody>
      </p:sp>
    </p:spTree>
    <p:extLst>
      <p:ext uri="{BB962C8B-B14F-4D97-AF65-F5344CB8AC3E}">
        <p14:creationId xmlns="" xmlns:p14="http://schemas.microsoft.com/office/powerpoint/2010/main" val="354753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4511DE2-42B0-9608-66DD-0F52F563C7BD}"/>
              </a:ext>
            </a:extLst>
          </p:cNvPr>
          <p:cNvSpPr>
            <a:spLocks noGrp="1"/>
          </p:cNvSpPr>
          <p:nvPr>
            <p:ph type="title"/>
          </p:nvPr>
        </p:nvSpPr>
        <p:spPr>
          <a:xfrm>
            <a:off x="1527977" y="1225121"/>
            <a:ext cx="5532328" cy="1830584"/>
          </a:xfrm>
        </p:spPr>
        <p:txBody>
          <a:bodyPr/>
          <a:lstStyle/>
          <a:p>
            <a:r>
              <a:rPr lang="pl-PL"/>
              <a:t>Zbrodnie grinderwalda</a:t>
            </a:r>
            <a:br>
              <a:rPr lang="pl-PL"/>
            </a:br>
            <a:r>
              <a:rPr lang="pl-PL"/>
              <a:t>J.k rowling</a:t>
            </a:r>
          </a:p>
        </p:txBody>
      </p:sp>
      <p:pic>
        <p:nvPicPr>
          <p:cNvPr id="5" name="Obraz 5">
            <a:extLst>
              <a:ext uri="{FF2B5EF4-FFF2-40B4-BE49-F238E27FC236}">
                <a16:creationId xmlns="" xmlns:a16="http://schemas.microsoft.com/office/drawing/2014/main" id="{58CB14E8-A6E0-EDC4-A77E-793E17AE1977}"/>
              </a:ext>
            </a:extLst>
          </p:cNvPr>
          <p:cNvPicPr>
            <a:picLocks noGrp="1" noChangeAspect="1"/>
          </p:cNvPicPr>
          <p:nvPr>
            <p:ph type="pic" idx="1"/>
          </p:nvPr>
        </p:nvPicPr>
        <p:blipFill rotWithShape="1">
          <a:blip r:embed="rId2"/>
          <a:srcRect t="6426" b="6426"/>
          <a:stretch/>
        </p:blipFill>
        <p:spPr/>
      </p:pic>
      <p:sp>
        <p:nvSpPr>
          <p:cNvPr id="4" name="Symbol zastępczy tekstu 3">
            <a:extLst>
              <a:ext uri="{FF2B5EF4-FFF2-40B4-BE49-F238E27FC236}">
                <a16:creationId xmlns="" xmlns:a16="http://schemas.microsoft.com/office/drawing/2014/main" id="{A1124041-EAB9-04C8-DF99-7AA022011074}"/>
              </a:ext>
            </a:extLst>
          </p:cNvPr>
          <p:cNvSpPr>
            <a:spLocks noGrp="1"/>
          </p:cNvSpPr>
          <p:nvPr>
            <p:ph type="body" sz="half" idx="2"/>
          </p:nvPr>
        </p:nvSpPr>
        <p:spPr>
          <a:xfrm>
            <a:off x="1527977" y="3290603"/>
            <a:ext cx="5524404" cy="2779352"/>
          </a:xfrm>
        </p:spPr>
        <p:txBody>
          <a:bodyPr>
            <a:normAutofit fontScale="70000" lnSpcReduction="20000"/>
          </a:bodyPr>
          <a:lstStyle/>
          <a:p>
            <a:r>
              <a:rPr lang="pl-PL" i="0" dirty="0">
                <a:solidFill>
                  <a:srgbClr val="000000"/>
                </a:solidFill>
                <a:effectLst/>
                <a:latin typeface="Lora" panose="02000000000000000000" pitchFamily="2" charset="0"/>
              </a:rPr>
              <a:t>Po tym jak został zdemaskowany i schwytany w Nowym Jorku, Gellert </a:t>
            </a:r>
            <a:r>
              <a:rPr lang="pl-PL" i="0" dirty="0" err="1">
                <a:solidFill>
                  <a:srgbClr val="000000"/>
                </a:solidFill>
                <a:effectLst/>
                <a:latin typeface="Lora" panose="02000000000000000000" pitchFamily="2" charset="0"/>
              </a:rPr>
              <a:t>Grindelwald</a:t>
            </a:r>
            <a:r>
              <a:rPr lang="pl-PL" i="0" dirty="0">
                <a:solidFill>
                  <a:srgbClr val="000000"/>
                </a:solidFill>
                <a:effectLst/>
                <a:latin typeface="Lora" panose="02000000000000000000" pitchFamily="2" charset="0"/>
              </a:rPr>
              <a:t>, potężny czarnoksiężnik, spełnia swą groźbę i ucieka w dramatycznych okolicznościach. Jego celem jest zgromadzenie jak największej liczby nowych zwolenników swojej sprawy — wyniesienia czarodziejów ponad wszystkie niemagiczne istoty.</a:t>
            </a:r>
            <a:r>
              <a:rPr lang="pl-PL" dirty="0"/>
              <a:t/>
            </a:r>
            <a:br>
              <a:rPr lang="pl-PL" dirty="0"/>
            </a:br>
            <a:r>
              <a:rPr lang="pl-PL" i="0" dirty="0">
                <a:solidFill>
                  <a:srgbClr val="000000"/>
                </a:solidFill>
                <a:effectLst/>
                <a:latin typeface="Lora" panose="02000000000000000000" pitchFamily="2" charset="0"/>
              </a:rPr>
              <a:t>Jedyną osobą, która ma szanse go powstrzymać, jest </a:t>
            </a:r>
            <a:r>
              <a:rPr lang="pl-PL" i="0" dirty="0" err="1">
                <a:solidFill>
                  <a:srgbClr val="000000"/>
                </a:solidFill>
                <a:effectLst/>
                <a:latin typeface="Lora" panose="02000000000000000000" pitchFamily="2" charset="0"/>
              </a:rPr>
              <a:t>Albus</a:t>
            </a:r>
            <a:r>
              <a:rPr lang="pl-PL" i="0" dirty="0">
                <a:solidFill>
                  <a:srgbClr val="000000"/>
                </a:solidFill>
                <a:effectLst/>
                <a:latin typeface="Lora" panose="02000000000000000000" pitchFamily="2" charset="0"/>
              </a:rPr>
              <a:t> </a:t>
            </a:r>
            <a:r>
              <a:rPr lang="pl-PL" i="0" dirty="0" err="1">
                <a:solidFill>
                  <a:srgbClr val="000000"/>
                </a:solidFill>
                <a:effectLst/>
                <a:latin typeface="Lora" panose="02000000000000000000" pitchFamily="2" charset="0"/>
              </a:rPr>
              <a:t>Dumbledore</a:t>
            </a:r>
            <a:r>
              <a:rPr lang="pl-PL" i="0" dirty="0">
                <a:solidFill>
                  <a:srgbClr val="000000"/>
                </a:solidFill>
                <a:effectLst/>
                <a:latin typeface="Lora" panose="02000000000000000000" pitchFamily="2" charset="0"/>
              </a:rPr>
              <a:t>, którego niegdyś uważał za swojego najlepszego przyjaciela. Jednak </a:t>
            </a:r>
            <a:r>
              <a:rPr lang="pl-PL" i="0" dirty="0" err="1">
                <a:solidFill>
                  <a:srgbClr val="000000"/>
                </a:solidFill>
                <a:effectLst/>
                <a:latin typeface="Lora" panose="02000000000000000000" pitchFamily="2" charset="0"/>
              </a:rPr>
              <a:t>Dumbledore</a:t>
            </a:r>
            <a:r>
              <a:rPr lang="pl-PL" i="0" dirty="0">
                <a:solidFill>
                  <a:srgbClr val="000000"/>
                </a:solidFill>
                <a:effectLst/>
                <a:latin typeface="Lora" panose="02000000000000000000" pitchFamily="2" charset="0"/>
              </a:rPr>
              <a:t> nie obejdzie się bez pomocy byłego ucznia – </a:t>
            </a:r>
            <a:r>
              <a:rPr lang="pl-PL" i="0" dirty="0" err="1">
                <a:solidFill>
                  <a:srgbClr val="000000"/>
                </a:solidFill>
                <a:effectLst/>
                <a:latin typeface="Lora" panose="02000000000000000000" pitchFamily="2" charset="0"/>
              </a:rPr>
              <a:t>Newta</a:t>
            </a:r>
            <a:r>
              <a:rPr lang="pl-PL" i="0" dirty="0">
                <a:solidFill>
                  <a:srgbClr val="000000"/>
                </a:solidFill>
                <a:effectLst/>
                <a:latin typeface="Lora" panose="02000000000000000000" pitchFamily="2" charset="0"/>
              </a:rPr>
              <a:t> </a:t>
            </a:r>
            <a:r>
              <a:rPr lang="pl-PL" i="0" dirty="0" err="1">
                <a:solidFill>
                  <a:srgbClr val="000000"/>
                </a:solidFill>
                <a:effectLst/>
                <a:latin typeface="Lora" panose="02000000000000000000" pitchFamily="2" charset="0"/>
              </a:rPr>
              <a:t>Skamandera</a:t>
            </a:r>
            <a:r>
              <a:rPr lang="pl-PL" i="0" dirty="0">
                <a:solidFill>
                  <a:srgbClr val="000000"/>
                </a:solidFill>
                <a:effectLst/>
                <a:latin typeface="Lora" panose="02000000000000000000" pitchFamily="2" charset="0"/>
              </a:rPr>
              <a:t>, który już raz pokrzyżował plany </a:t>
            </a:r>
            <a:r>
              <a:rPr lang="pl-PL" i="0" dirty="0" err="1">
                <a:solidFill>
                  <a:srgbClr val="000000"/>
                </a:solidFill>
                <a:effectLst/>
                <a:latin typeface="Lora" panose="02000000000000000000" pitchFamily="2" charset="0"/>
              </a:rPr>
              <a:t>Grindelwalda</a:t>
            </a:r>
            <a:r>
              <a:rPr lang="pl-PL" i="0" dirty="0">
                <a:solidFill>
                  <a:srgbClr val="000000"/>
                </a:solidFill>
                <a:effectLst/>
                <a:latin typeface="Lora" panose="02000000000000000000" pitchFamily="2" charset="0"/>
              </a:rPr>
              <a:t>. Przygoda ponownie splecie losy </a:t>
            </a:r>
            <a:r>
              <a:rPr lang="pl-PL" i="0" dirty="0" err="1">
                <a:solidFill>
                  <a:srgbClr val="000000"/>
                </a:solidFill>
                <a:effectLst/>
                <a:latin typeface="Lora" panose="02000000000000000000" pitchFamily="2" charset="0"/>
              </a:rPr>
              <a:t>Newta</a:t>
            </a:r>
            <a:r>
              <a:rPr lang="pl-PL" i="0" dirty="0">
                <a:solidFill>
                  <a:srgbClr val="000000"/>
                </a:solidFill>
                <a:effectLst/>
                <a:latin typeface="Lora" panose="02000000000000000000" pitchFamily="2" charset="0"/>
              </a:rPr>
              <a:t>, </a:t>
            </a:r>
            <a:r>
              <a:rPr lang="pl-PL" i="0" dirty="0" err="1">
                <a:solidFill>
                  <a:srgbClr val="000000"/>
                </a:solidFill>
                <a:effectLst/>
                <a:latin typeface="Lora" panose="02000000000000000000" pitchFamily="2" charset="0"/>
              </a:rPr>
              <a:t>Tiny</a:t>
            </a:r>
            <a:r>
              <a:rPr lang="pl-PL" i="0" dirty="0">
                <a:solidFill>
                  <a:srgbClr val="000000"/>
                </a:solidFill>
                <a:effectLst/>
                <a:latin typeface="Lora" panose="02000000000000000000" pitchFamily="2" charset="0"/>
              </a:rPr>
              <a:t>, </a:t>
            </a:r>
            <a:r>
              <a:rPr lang="pl-PL" i="0" dirty="0" err="1">
                <a:solidFill>
                  <a:srgbClr val="000000"/>
                </a:solidFill>
                <a:effectLst/>
                <a:latin typeface="Lora" panose="02000000000000000000" pitchFamily="2" charset="0"/>
              </a:rPr>
              <a:t>Queenie</a:t>
            </a:r>
            <a:r>
              <a:rPr lang="pl-PL" i="0" dirty="0">
                <a:solidFill>
                  <a:srgbClr val="000000"/>
                </a:solidFill>
                <a:effectLst/>
                <a:latin typeface="Lora" panose="02000000000000000000" pitchFamily="2" charset="0"/>
              </a:rPr>
              <a:t> i Jacoba. Ich nowa misja, tym razem w Paryżu, okaże się sprawdzianem miłości i lojalności, kiedy będą stawiali czoło kolejnym zagrożeniom w coraz bardziej niebezpiecznym i podzielonym świecie czarodziejów.</a:t>
            </a:r>
            <a:endParaRPr lang="pl-PL" dirty="0"/>
          </a:p>
        </p:txBody>
      </p:sp>
    </p:spTree>
    <p:extLst>
      <p:ext uri="{BB962C8B-B14F-4D97-AF65-F5344CB8AC3E}">
        <p14:creationId xmlns="" xmlns:p14="http://schemas.microsoft.com/office/powerpoint/2010/main" val="161115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D5F53E6-5581-479E-E3DB-4820CF6C2D15}"/>
              </a:ext>
            </a:extLst>
          </p:cNvPr>
          <p:cNvSpPr>
            <a:spLocks noGrp="1"/>
          </p:cNvSpPr>
          <p:nvPr>
            <p:ph type="title"/>
          </p:nvPr>
        </p:nvSpPr>
        <p:spPr/>
        <p:txBody>
          <a:bodyPr/>
          <a:lstStyle/>
          <a:p>
            <a:r>
              <a:rPr lang="pl-PL"/>
              <a:t>Harry Potter i kamień filozoficzny</a:t>
            </a:r>
            <a:br>
              <a:rPr lang="pl-PL"/>
            </a:br>
            <a:r>
              <a:rPr lang="pl-PL"/>
              <a:t>j.k rowling</a:t>
            </a:r>
          </a:p>
        </p:txBody>
      </p:sp>
      <p:pic>
        <p:nvPicPr>
          <p:cNvPr id="5" name="Obraz 5">
            <a:extLst>
              <a:ext uri="{FF2B5EF4-FFF2-40B4-BE49-F238E27FC236}">
                <a16:creationId xmlns="" xmlns:a16="http://schemas.microsoft.com/office/drawing/2014/main" id="{EE0673AF-33AD-058C-FBD6-69353A3AF0E6}"/>
              </a:ext>
            </a:extLst>
          </p:cNvPr>
          <p:cNvPicPr>
            <a:picLocks noGrp="1" noChangeAspect="1"/>
          </p:cNvPicPr>
          <p:nvPr>
            <p:ph type="pic" idx="1"/>
          </p:nvPr>
        </p:nvPicPr>
        <p:blipFill rotWithShape="1">
          <a:blip r:embed="rId2"/>
          <a:srcRect t="2012" b="2012"/>
          <a:stretch/>
        </p:blipFill>
        <p:spPr/>
      </p:pic>
      <p:sp>
        <p:nvSpPr>
          <p:cNvPr id="4" name="Symbol zastępczy tekstu 3">
            <a:extLst>
              <a:ext uri="{FF2B5EF4-FFF2-40B4-BE49-F238E27FC236}">
                <a16:creationId xmlns="" xmlns:a16="http://schemas.microsoft.com/office/drawing/2014/main" id="{0FFE2AFB-69AF-1056-8A2E-A65E9A62EE45}"/>
              </a:ext>
            </a:extLst>
          </p:cNvPr>
          <p:cNvSpPr>
            <a:spLocks noGrp="1"/>
          </p:cNvSpPr>
          <p:nvPr>
            <p:ph type="body" sz="half" idx="2"/>
          </p:nvPr>
        </p:nvSpPr>
        <p:spPr>
          <a:xfrm>
            <a:off x="1450329" y="3145991"/>
            <a:ext cx="5524404" cy="2582495"/>
          </a:xfrm>
        </p:spPr>
        <p:txBody>
          <a:bodyPr>
            <a:normAutofit fontScale="85000" lnSpcReduction="10000"/>
          </a:bodyPr>
          <a:lstStyle/>
          <a:p>
            <a:r>
              <a:rPr lang="pl-PL" b="0" i="0" dirty="0">
                <a:solidFill>
                  <a:srgbClr val="000000"/>
                </a:solidFill>
                <a:effectLst/>
                <a:latin typeface="Lora" pitchFamily="2" charset="0"/>
              </a:rPr>
              <a:t>Harry Potter, sierota i podrzutek, od niemowlęcia wychowywany był przez ciotkę i wuja, którzy traktowali go jak piąte koło u wozu. Pochodzenie chłopca owiane jest tajemnicą; jedyną pamiątką Harry`ego z przeszłości jest zagadkowa blizna na czole. Skąd jednak biorą się niesamowite zjawiska, które towarzyszą nieświadomemu niczego Potterowi? Wszystko zmienia się w dniu jedenastych urodzin chłopca, kiedy dowiaduje się o istnieniu świata, o którym nie miał dotąd pojęcia.</a:t>
            </a:r>
            <a:endParaRPr lang="pl-PL" dirty="0"/>
          </a:p>
        </p:txBody>
      </p:sp>
    </p:spTree>
    <p:extLst>
      <p:ext uri="{BB962C8B-B14F-4D97-AF65-F5344CB8AC3E}">
        <p14:creationId xmlns="" xmlns:p14="http://schemas.microsoft.com/office/powerpoint/2010/main" val="334343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110D1C9-0A66-04C3-9821-F937939C30DF}"/>
              </a:ext>
            </a:extLst>
          </p:cNvPr>
          <p:cNvSpPr>
            <a:spLocks noGrp="1"/>
          </p:cNvSpPr>
          <p:nvPr>
            <p:ph type="title"/>
          </p:nvPr>
        </p:nvSpPr>
        <p:spPr/>
        <p:txBody>
          <a:bodyPr/>
          <a:lstStyle/>
          <a:p>
            <a:r>
              <a:rPr lang="pl-PL"/>
              <a:t>Gonitwa cieni</a:t>
            </a:r>
            <a:br>
              <a:rPr lang="pl-PL"/>
            </a:br>
            <a:r>
              <a:rPr lang="pl-PL"/>
              <a:t>Simon tudpohE</a:t>
            </a:r>
          </a:p>
        </p:txBody>
      </p:sp>
      <p:pic>
        <p:nvPicPr>
          <p:cNvPr id="5" name="Obraz 5">
            <a:extLst>
              <a:ext uri="{FF2B5EF4-FFF2-40B4-BE49-F238E27FC236}">
                <a16:creationId xmlns="" xmlns:a16="http://schemas.microsoft.com/office/drawing/2014/main" id="{2666F066-55DA-AC05-154B-1AE92B8E17E8}"/>
              </a:ext>
            </a:extLst>
          </p:cNvPr>
          <p:cNvPicPr>
            <a:picLocks noGrp="1" noChangeAspect="1"/>
          </p:cNvPicPr>
          <p:nvPr>
            <p:ph type="pic" idx="1"/>
          </p:nvPr>
        </p:nvPicPr>
        <p:blipFill rotWithShape="1">
          <a:blip r:embed="rId2"/>
          <a:srcRect t="1225" b="1225"/>
          <a:stretch/>
        </p:blipFill>
        <p:spPr/>
      </p:pic>
      <p:sp>
        <p:nvSpPr>
          <p:cNvPr id="4" name="Symbol zastępczy tekstu 3">
            <a:extLst>
              <a:ext uri="{FF2B5EF4-FFF2-40B4-BE49-F238E27FC236}">
                <a16:creationId xmlns="" xmlns:a16="http://schemas.microsoft.com/office/drawing/2014/main" id="{ADFEE7B0-5727-4A0F-D76B-B777ED52EF01}"/>
              </a:ext>
            </a:extLst>
          </p:cNvPr>
          <p:cNvSpPr>
            <a:spLocks noGrp="1"/>
          </p:cNvSpPr>
          <p:nvPr>
            <p:ph type="body" sz="half" idx="2"/>
          </p:nvPr>
        </p:nvSpPr>
        <p:spPr>
          <a:xfrm>
            <a:off x="1450329" y="3145992"/>
            <a:ext cx="5524404" cy="2489548"/>
          </a:xfrm>
        </p:spPr>
        <p:txBody>
          <a:bodyPr>
            <a:normAutofit fontScale="85000" lnSpcReduction="10000"/>
          </a:bodyPr>
          <a:lstStyle/>
          <a:p>
            <a:r>
              <a:rPr lang="pl-PL" b="0" i="0" dirty="0">
                <a:solidFill>
                  <a:srgbClr val="000000"/>
                </a:solidFill>
                <a:effectLst/>
                <a:latin typeface="Lora" pitchFamily="2" charset="0"/>
              </a:rPr>
              <a:t>Mroczne moce opanowują </a:t>
            </a:r>
            <a:r>
              <a:rPr lang="pl-PL" b="0" i="0" dirty="0" err="1">
                <a:solidFill>
                  <a:srgbClr val="000000"/>
                </a:solidFill>
                <a:effectLst/>
                <a:latin typeface="Lora" pitchFamily="2" charset="0"/>
              </a:rPr>
              <a:t>Arkendale</a:t>
            </a:r>
            <a:r>
              <a:rPr lang="pl-PL" b="0" i="0" dirty="0">
                <a:solidFill>
                  <a:srgbClr val="000000"/>
                </a:solidFill>
                <a:effectLst/>
                <a:latin typeface="Lora" pitchFamily="2" charset="0"/>
              </a:rPr>
              <a:t>. Tylko Ty możesz powstrzymać Żniwiarza Cieni i przywrócić pokój w królestwie.</a:t>
            </a:r>
            <a:r>
              <a:rPr lang="pl-PL" dirty="0"/>
              <a:t/>
            </a:r>
            <a:br>
              <a:rPr lang="pl-PL" dirty="0"/>
            </a:br>
            <a:r>
              <a:rPr lang="pl-PL" b="0" i="0" dirty="0">
                <a:solidFill>
                  <a:srgbClr val="000000"/>
                </a:solidFill>
                <a:effectLst/>
                <a:latin typeface="Lora" pitchFamily="2" charset="0"/>
              </a:rPr>
              <a:t>Zanurz się w epickiej opowieści, w której każdy wybór należy do Ciebie.</a:t>
            </a:r>
            <a:r>
              <a:rPr lang="pl-PL" dirty="0"/>
              <a:t/>
            </a:r>
            <a:br>
              <a:rPr lang="pl-PL" dirty="0"/>
            </a:br>
            <a:r>
              <a:rPr lang="pl-PL" b="0" i="0" dirty="0">
                <a:solidFill>
                  <a:srgbClr val="000000"/>
                </a:solidFill>
                <a:effectLst/>
                <a:latin typeface="Lora" pitchFamily="2" charset="0"/>
              </a:rPr>
              <a:t>Komu zaufasz? Z kim będziesz walczył? Którą ścieżką podążysz?</a:t>
            </a:r>
            <a:r>
              <a:rPr lang="pl-PL" dirty="0"/>
              <a:t/>
            </a:r>
            <a:br>
              <a:rPr lang="pl-PL" dirty="0"/>
            </a:br>
            <a:r>
              <a:rPr lang="pl-PL" b="0" i="0" dirty="0">
                <a:solidFill>
                  <a:srgbClr val="000000"/>
                </a:solidFill>
                <a:effectLst/>
                <a:latin typeface="Lora" pitchFamily="2" charset="0"/>
              </a:rPr>
              <a:t>W tej pięknie ilustrowanej książce obrazki skrywają zagadki do rozwiązania, a za każdym rogiem czyha niebezpieczeństwo. Podejmij wyzwanie i nie pozwól by świat pochłonął mrok.</a:t>
            </a:r>
            <a:endParaRPr lang="pl-PL" dirty="0"/>
          </a:p>
        </p:txBody>
      </p:sp>
    </p:spTree>
    <p:extLst>
      <p:ext uri="{BB962C8B-B14F-4D97-AF65-F5344CB8AC3E}">
        <p14:creationId xmlns="" xmlns:p14="http://schemas.microsoft.com/office/powerpoint/2010/main" val="1283083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94D90DE-29D5-FE1D-2536-7F082B7D32C8}"/>
              </a:ext>
            </a:extLst>
          </p:cNvPr>
          <p:cNvSpPr>
            <a:spLocks noGrp="1"/>
          </p:cNvSpPr>
          <p:nvPr>
            <p:ph type="title"/>
          </p:nvPr>
        </p:nvSpPr>
        <p:spPr/>
        <p:txBody>
          <a:bodyPr/>
          <a:lstStyle/>
          <a:p>
            <a:r>
              <a:rPr lang="pl-PL"/>
              <a:t>11 papierowych serc</a:t>
            </a:r>
            <a:br>
              <a:rPr lang="pl-PL"/>
            </a:br>
            <a:r>
              <a:rPr lang="pl-PL"/>
              <a:t>Kelsey hartwell</a:t>
            </a:r>
          </a:p>
        </p:txBody>
      </p:sp>
      <p:pic>
        <p:nvPicPr>
          <p:cNvPr id="5" name="Obraz 5">
            <a:extLst>
              <a:ext uri="{FF2B5EF4-FFF2-40B4-BE49-F238E27FC236}">
                <a16:creationId xmlns="" xmlns:a16="http://schemas.microsoft.com/office/drawing/2014/main" id="{5714955C-8FB6-0172-4194-CE079B6FB197}"/>
              </a:ext>
            </a:extLst>
          </p:cNvPr>
          <p:cNvPicPr>
            <a:picLocks noGrp="1" noChangeAspect="1"/>
          </p:cNvPicPr>
          <p:nvPr>
            <p:ph type="pic" idx="1"/>
          </p:nvPr>
        </p:nvPicPr>
        <p:blipFill rotWithShape="1">
          <a:blip r:embed="rId2"/>
          <a:srcRect t="1225" b="1225"/>
          <a:stretch/>
        </p:blipFill>
        <p:spPr/>
      </p:pic>
      <p:sp>
        <p:nvSpPr>
          <p:cNvPr id="4" name="Symbol zastępczy tekstu 3">
            <a:extLst>
              <a:ext uri="{FF2B5EF4-FFF2-40B4-BE49-F238E27FC236}">
                <a16:creationId xmlns="" xmlns:a16="http://schemas.microsoft.com/office/drawing/2014/main" id="{4B5B1DD2-B2B1-CBB9-8D93-87E107C26F86}"/>
              </a:ext>
            </a:extLst>
          </p:cNvPr>
          <p:cNvSpPr>
            <a:spLocks noGrp="1"/>
          </p:cNvSpPr>
          <p:nvPr>
            <p:ph type="body" sz="half" idx="2"/>
          </p:nvPr>
        </p:nvSpPr>
        <p:spPr>
          <a:xfrm>
            <a:off x="1450329" y="3145992"/>
            <a:ext cx="5524404" cy="2807388"/>
          </a:xfrm>
        </p:spPr>
        <p:txBody>
          <a:bodyPr>
            <a:normAutofit fontScale="70000" lnSpcReduction="20000"/>
          </a:bodyPr>
          <a:lstStyle/>
          <a:p>
            <a:r>
              <a:rPr lang="pl-PL" b="0" i="0" dirty="0">
                <a:solidFill>
                  <a:srgbClr val="000000"/>
                </a:solidFill>
                <a:effectLst/>
                <a:latin typeface="Lora" pitchFamily="2" charset="0"/>
              </a:rPr>
              <a:t>11 utraconych tygodni. 11 szans, żeby je odzyskać.</a:t>
            </a:r>
            <a:r>
              <a:rPr lang="pl-PL" dirty="0"/>
              <a:t/>
            </a:r>
            <a:br>
              <a:rPr lang="pl-PL" dirty="0"/>
            </a:br>
            <a:r>
              <a:rPr lang="pl-PL" b="0" i="0" dirty="0">
                <a:solidFill>
                  <a:srgbClr val="000000"/>
                </a:solidFill>
                <a:effectLst/>
                <a:latin typeface="Lora" pitchFamily="2" charset="0"/>
              </a:rPr>
              <a:t>Rok temu: Życie Elli było idealne. Miała cudownych przyjaciół i niesamowitego chłopaka. Wszystko się zmieniło w momencie wypadku samochodowego. Kiedy Ella obudziła się w szpitalu, nie pamiętała ani tragicznego wydarzenia, ani tygodni przed nim. Nie rozumiała też, dlaczego zerwała ze swoim chłopakiem.</a:t>
            </a:r>
            <a:r>
              <a:rPr lang="pl-PL" dirty="0"/>
              <a:t/>
            </a:r>
            <a:br>
              <a:rPr lang="pl-PL" dirty="0"/>
            </a:br>
            <a:r>
              <a:rPr lang="pl-PL" b="0" i="0" dirty="0">
                <a:solidFill>
                  <a:srgbClr val="000000"/>
                </a:solidFill>
                <a:effectLst/>
                <a:latin typeface="Lora" pitchFamily="2" charset="0"/>
              </a:rPr>
              <a:t>Teraz: Ella zaczyna otrzymywać papierowe serca od tajemniczego wielbiciela. Ten wie o niej zadziwiająco dużo. Serca zawierają wskazówki mające pomóc dziewczynie przypomnieć sobie życie przed wypadkiem. I zabiorą ją w podróż, której nigdy sobie nie wyobrażała. Podążanie za papierowymi sercami jest najbardziej spontaniczną rzeczą, jaką Ella kiedykolwiek zrobiła… Ale czy znajdzie odpowiedzi na dręczące ją pytania?</a:t>
            </a:r>
            <a:endParaRPr lang="pl-PL" dirty="0"/>
          </a:p>
        </p:txBody>
      </p:sp>
    </p:spTree>
    <p:extLst>
      <p:ext uri="{BB962C8B-B14F-4D97-AF65-F5344CB8AC3E}">
        <p14:creationId xmlns="" xmlns:p14="http://schemas.microsoft.com/office/powerpoint/2010/main" val="365085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AEB27CD-2DF4-240E-76E4-E9D9BE5ED46F}"/>
              </a:ext>
            </a:extLst>
          </p:cNvPr>
          <p:cNvSpPr>
            <a:spLocks noGrp="1"/>
          </p:cNvSpPr>
          <p:nvPr>
            <p:ph type="title"/>
          </p:nvPr>
        </p:nvSpPr>
        <p:spPr/>
        <p:txBody>
          <a:bodyPr/>
          <a:lstStyle/>
          <a:p>
            <a:r>
              <a:rPr lang="pl-PL" dirty="0"/>
              <a:t>Lepiej niż w filmach</a:t>
            </a:r>
            <a:br>
              <a:rPr lang="pl-PL" dirty="0"/>
            </a:br>
            <a:r>
              <a:rPr lang="pl-PL" dirty="0" err="1"/>
              <a:t>Lynn</a:t>
            </a:r>
            <a:r>
              <a:rPr lang="pl-PL" dirty="0"/>
              <a:t> </a:t>
            </a:r>
            <a:r>
              <a:rPr lang="pl-PL" dirty="0" err="1"/>
              <a:t>painter</a:t>
            </a:r>
            <a:endParaRPr lang="pl-PL" dirty="0"/>
          </a:p>
        </p:txBody>
      </p:sp>
      <p:pic>
        <p:nvPicPr>
          <p:cNvPr id="5" name="Obraz 5">
            <a:extLst>
              <a:ext uri="{FF2B5EF4-FFF2-40B4-BE49-F238E27FC236}">
                <a16:creationId xmlns="" xmlns:a16="http://schemas.microsoft.com/office/drawing/2014/main" id="{A7631553-C6C3-A9B2-94FA-0C73B4E92841}"/>
              </a:ext>
            </a:extLst>
          </p:cNvPr>
          <p:cNvPicPr>
            <a:picLocks noGrp="1" noChangeAspect="1"/>
          </p:cNvPicPr>
          <p:nvPr>
            <p:ph type="pic" idx="1"/>
          </p:nvPr>
        </p:nvPicPr>
        <p:blipFill rotWithShape="1">
          <a:blip r:embed="rId2"/>
          <a:srcRect t="1225" b="1225"/>
          <a:stretch/>
        </p:blipFill>
        <p:spPr/>
      </p:pic>
      <p:sp>
        <p:nvSpPr>
          <p:cNvPr id="4" name="Symbol zastępczy tekstu 3">
            <a:extLst>
              <a:ext uri="{FF2B5EF4-FFF2-40B4-BE49-F238E27FC236}">
                <a16:creationId xmlns="" xmlns:a16="http://schemas.microsoft.com/office/drawing/2014/main" id="{B75D07EF-15DE-F6AD-2D7D-F91947149C70}"/>
              </a:ext>
            </a:extLst>
          </p:cNvPr>
          <p:cNvSpPr>
            <a:spLocks noGrp="1"/>
          </p:cNvSpPr>
          <p:nvPr>
            <p:ph type="body" sz="half" idx="2"/>
          </p:nvPr>
        </p:nvSpPr>
        <p:spPr>
          <a:xfrm>
            <a:off x="1450329" y="3145991"/>
            <a:ext cx="5524404" cy="2880735"/>
          </a:xfrm>
        </p:spPr>
        <p:txBody>
          <a:bodyPr>
            <a:normAutofit fontScale="70000" lnSpcReduction="20000"/>
          </a:bodyPr>
          <a:lstStyle/>
          <a:p>
            <a:r>
              <a:rPr lang="pl-PL" b="0" i="0" dirty="0">
                <a:solidFill>
                  <a:srgbClr val="000000"/>
                </a:solidFill>
                <a:effectLst/>
                <a:latin typeface="Lora" pitchFamily="2" charset="0"/>
              </a:rPr>
              <a:t>Liz </a:t>
            </a:r>
            <a:r>
              <a:rPr lang="pl-PL" b="0" i="0" dirty="0" err="1">
                <a:solidFill>
                  <a:srgbClr val="000000"/>
                </a:solidFill>
                <a:effectLst/>
                <a:latin typeface="Lora" pitchFamily="2" charset="0"/>
              </a:rPr>
              <a:t>Buxbaum</a:t>
            </a:r>
            <a:r>
              <a:rPr lang="pl-PL" b="0" i="0" dirty="0">
                <a:solidFill>
                  <a:srgbClr val="000000"/>
                </a:solidFill>
                <a:effectLst/>
                <a:latin typeface="Lora" pitchFamily="2" charset="0"/>
              </a:rPr>
              <a:t> miłość do romansów i szczęśliwych zakończeń ma we krwi. Dziewczyna już dawno temu oddała swoje serce Michaelowi, który wyjechał, kiedy oboje byli młodsi. Teraz, gdy chłopak wrócił do miasta, Liz zrobi wszystko, żeby znowu ją zauważył. Naprawdę wszystko. Zaprzyjaźni się nawet z </a:t>
            </a:r>
            <a:r>
              <a:rPr lang="pl-PL" b="0" i="0" dirty="0" err="1">
                <a:solidFill>
                  <a:srgbClr val="000000"/>
                </a:solidFill>
                <a:effectLst/>
                <a:latin typeface="Lora" pitchFamily="2" charset="0"/>
              </a:rPr>
              <a:t>Wesem</a:t>
            </a:r>
            <a:r>
              <a:rPr lang="pl-PL" b="0" i="0" dirty="0">
                <a:solidFill>
                  <a:srgbClr val="000000"/>
                </a:solidFill>
                <a:effectLst/>
                <a:latin typeface="Lora" pitchFamily="2" charset="0"/>
              </a:rPr>
              <a:t> </a:t>
            </a:r>
            <a:r>
              <a:rPr lang="pl-PL" b="0" i="0" dirty="0" err="1">
                <a:solidFill>
                  <a:srgbClr val="000000"/>
                </a:solidFill>
                <a:effectLst/>
                <a:latin typeface="Lora" pitchFamily="2" charset="0"/>
              </a:rPr>
              <a:t>Bennetem</a:t>
            </a:r>
            <a:r>
              <a:rPr lang="pl-PL" b="0" i="0" dirty="0">
                <a:solidFill>
                  <a:srgbClr val="000000"/>
                </a:solidFill>
                <a:effectLst/>
                <a:latin typeface="Lora" pitchFamily="2" charset="0"/>
              </a:rPr>
              <a:t> – jej sąsiadem i wrogiem z czasów dzieciństwa, z którym z jakiegoś powodu koleguje się Michael.</a:t>
            </a:r>
            <a:r>
              <a:rPr lang="pl-PL" dirty="0"/>
              <a:t/>
            </a:r>
            <a:br>
              <a:rPr lang="pl-PL" dirty="0"/>
            </a:br>
            <a:r>
              <a:rPr lang="pl-PL" b="0" i="0" dirty="0">
                <a:solidFill>
                  <a:srgbClr val="000000"/>
                </a:solidFill>
                <a:effectLst/>
                <a:latin typeface="Lora" pitchFamily="2" charset="0"/>
              </a:rPr>
              <a:t>Tylko że nic nie idzie zgodnie z planem...</a:t>
            </a:r>
            <a:r>
              <a:rPr lang="pl-PL" dirty="0"/>
              <a:t/>
            </a:r>
            <a:br>
              <a:rPr lang="pl-PL" dirty="0"/>
            </a:br>
            <a:r>
              <a:rPr lang="pl-PL" b="0" i="0" dirty="0">
                <a:solidFill>
                  <a:srgbClr val="000000"/>
                </a:solidFill>
                <a:effectLst/>
                <a:latin typeface="Lora" pitchFamily="2" charset="0"/>
              </a:rPr>
              <a:t>Im więcej czasu spędzają razem, tym lepiej zaczynają się dogadywać. Liz jest zaskoczona, że tak bardzo lubi przebywać w towarzystwie </a:t>
            </a:r>
            <a:r>
              <a:rPr lang="pl-PL" b="0" i="0" dirty="0" err="1">
                <a:solidFill>
                  <a:srgbClr val="000000"/>
                </a:solidFill>
                <a:effectLst/>
                <a:latin typeface="Lora" pitchFamily="2" charset="0"/>
              </a:rPr>
              <a:t>Wesa</a:t>
            </a:r>
            <a:r>
              <a:rPr lang="pl-PL" b="0" i="0" dirty="0">
                <a:solidFill>
                  <a:srgbClr val="000000"/>
                </a:solidFill>
                <a:effectLst/>
                <a:latin typeface="Lora" pitchFamily="2" charset="0"/>
              </a:rPr>
              <a:t>. I będzie musiała przeanalizować to, co dotychczas wiedziała i wyobrażała sobie o miłości.</a:t>
            </a:r>
            <a:r>
              <a:rPr lang="pl-PL" dirty="0"/>
              <a:t/>
            </a:r>
            <a:br>
              <a:rPr lang="pl-PL" dirty="0"/>
            </a:br>
            <a:r>
              <a:rPr lang="pl-PL" b="0" i="0" dirty="0">
                <a:solidFill>
                  <a:srgbClr val="000000"/>
                </a:solidFill>
                <a:effectLst/>
                <a:latin typeface="Lora" pitchFamily="2" charset="0"/>
              </a:rPr>
              <a:t>Czy wychowanej na komediach romantycznych dziewczynie uda się odejść od scenariusza, który zawsze miała w głowie?</a:t>
            </a:r>
            <a:endParaRPr lang="pl-PL" dirty="0"/>
          </a:p>
        </p:txBody>
      </p:sp>
    </p:spTree>
    <p:extLst>
      <p:ext uri="{BB962C8B-B14F-4D97-AF65-F5344CB8AC3E}">
        <p14:creationId xmlns="" xmlns:p14="http://schemas.microsoft.com/office/powerpoint/2010/main" val="267325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2B22179-8878-77D5-68C6-68AA1F6989E0}"/>
              </a:ext>
            </a:extLst>
          </p:cNvPr>
          <p:cNvSpPr>
            <a:spLocks noGrp="1"/>
          </p:cNvSpPr>
          <p:nvPr>
            <p:ph type="title"/>
          </p:nvPr>
        </p:nvSpPr>
        <p:spPr/>
        <p:txBody>
          <a:bodyPr/>
          <a:lstStyle/>
          <a:p>
            <a:r>
              <a:rPr lang="pl-PL"/>
              <a:t>Bibliografia </a:t>
            </a:r>
          </a:p>
        </p:txBody>
      </p:sp>
      <p:sp>
        <p:nvSpPr>
          <p:cNvPr id="4" name="Symbol zastępczy tekstu 3">
            <a:extLst>
              <a:ext uri="{FF2B5EF4-FFF2-40B4-BE49-F238E27FC236}">
                <a16:creationId xmlns="" xmlns:a16="http://schemas.microsoft.com/office/drawing/2014/main" id="{0951E5FF-0CC2-1A8C-BFFF-3E05B67995A8}"/>
              </a:ext>
            </a:extLst>
          </p:cNvPr>
          <p:cNvSpPr>
            <a:spLocks noGrp="1"/>
          </p:cNvSpPr>
          <p:nvPr>
            <p:ph idx="1"/>
          </p:nvPr>
        </p:nvSpPr>
        <p:spPr/>
        <p:txBody>
          <a:bodyPr/>
          <a:lstStyle/>
          <a:p>
            <a:r>
              <a:rPr lang="pl-PL" dirty="0" smtClean="0"/>
              <a:t>Okładki i opisy</a:t>
            </a:r>
          </a:p>
          <a:p>
            <a:r>
              <a:rPr lang="pl-PL" dirty="0" smtClean="0">
                <a:hlinkClick r:id="rId2"/>
              </a:rPr>
              <a:t>https</a:t>
            </a:r>
            <a:r>
              <a:rPr lang="pl-PL" dirty="0">
                <a:hlinkClick r:id="rId2"/>
              </a:rPr>
              <a:t>://</a:t>
            </a:r>
            <a:r>
              <a:rPr lang="pl-PL" dirty="0" smtClean="0">
                <a:hlinkClick r:id="rId2"/>
              </a:rPr>
              <a:t>lubimyczytac.pl</a:t>
            </a:r>
            <a:r>
              <a:rPr lang="pl-PL" dirty="0" smtClean="0"/>
              <a:t> </a:t>
            </a:r>
            <a:r>
              <a:rPr lang="pl-PL" dirty="0" smtClean="0"/>
              <a:t>[dostęp </a:t>
            </a:r>
            <a:r>
              <a:rPr lang="pl-PL" smtClean="0"/>
              <a:t>8.12.2022 r.]</a:t>
            </a:r>
            <a:endParaRPr lang="pl-PL" dirty="0"/>
          </a:p>
          <a:p>
            <a:endParaRPr lang="pl-PL" dirty="0"/>
          </a:p>
        </p:txBody>
      </p:sp>
    </p:spTree>
    <p:extLst>
      <p:ext uri="{BB962C8B-B14F-4D97-AF65-F5344CB8AC3E}">
        <p14:creationId xmlns="" xmlns:p14="http://schemas.microsoft.com/office/powerpoint/2010/main" val="1555203454"/>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Niestandardowy</PresentationFormat>
  <Paragraphs>15</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Galeria</vt:lpstr>
      <vt:lpstr>Książki ,które warto przeczytać</vt:lpstr>
      <vt:lpstr>Zbrodnie grinderwalda J.k rowling</vt:lpstr>
      <vt:lpstr>Harry Potter i kamień filozoficzny j.k rowling</vt:lpstr>
      <vt:lpstr>Gonitwa cieni Simon tudpohE</vt:lpstr>
      <vt:lpstr>11 papierowych serc Kelsey hartwell</vt:lpstr>
      <vt:lpstr>Lepiej niż w filmach Lynn painter</vt:lpstr>
      <vt:lpstr>Bibliografia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dc:title>
  <dc:creator>Wiktoria Kubicka</dc:creator>
  <cp:lastModifiedBy>biblioteka</cp:lastModifiedBy>
  <cp:revision>6</cp:revision>
  <dcterms:created xsi:type="dcterms:W3CDTF">2022-12-04T15:50:30Z</dcterms:created>
  <dcterms:modified xsi:type="dcterms:W3CDTF">2022-12-22T13:10:53Z</dcterms:modified>
</cp:coreProperties>
</file>