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58" r:id="rId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74642E-06E3-4FA8-A0B3-388F45E5F332}" v="212" dt="2022-12-21T10:28:06.0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84"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F98AA868-8872-43E4-8C98-D34DABD1FD38}" type="datetimeFigureOut">
              <a:rPr lang="pl-PL" smtClean="0"/>
              <a:t>21.12.2022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391757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21.12.2022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2454508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21.12.2022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340386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21.12.2022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967380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F98AA868-8872-43E4-8C98-D34DABD1FD38}" type="datetimeFigureOut">
              <a:rPr lang="pl-PL" smtClean="0"/>
              <a:t>21.12.2022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3234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F98AA868-8872-43E4-8C98-D34DABD1FD38}" type="datetimeFigureOut">
              <a:rPr lang="pl-PL" smtClean="0"/>
              <a:t>21.12.2022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883036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F98AA868-8872-43E4-8C98-D34DABD1FD38}" type="datetimeFigureOut">
              <a:rPr lang="pl-PL" smtClean="0"/>
              <a:t>21.12.2022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961808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F98AA868-8872-43E4-8C98-D34DABD1FD38}" type="datetimeFigureOut">
              <a:rPr lang="pl-PL" smtClean="0"/>
              <a:t>21.12.2022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544797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98AA868-8872-43E4-8C98-D34DABD1FD38}" type="datetimeFigureOut">
              <a:rPr lang="pl-PL" smtClean="0"/>
              <a:t>21.12.2022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850839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98AA868-8872-43E4-8C98-D34DABD1FD38}" type="datetimeFigureOut">
              <a:rPr lang="pl-PL" smtClean="0"/>
              <a:t>21.12.2022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2715530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98AA868-8872-43E4-8C98-D34DABD1FD38}" type="datetimeFigureOut">
              <a:rPr lang="pl-PL" smtClean="0"/>
              <a:t>21.12.2022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024906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8AA868-8872-43E4-8C98-D34DABD1FD38}" type="datetimeFigureOut">
              <a:rPr lang="pl-PL" smtClean="0"/>
              <a:t>21.12.2022</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7C6C3F-668B-4AF5-BFA9-0F657EB068D6}" type="slidenum">
              <a:rPr lang="pl-PL" smtClean="0"/>
              <a:t>‹#›</a:t>
            </a:fld>
            <a:endParaRPr lang="pl-PL"/>
          </a:p>
        </p:txBody>
      </p:sp>
    </p:spTree>
    <p:extLst>
      <p:ext uri="{BB962C8B-B14F-4D97-AF65-F5344CB8AC3E}">
        <p14:creationId xmlns:p14="http://schemas.microsoft.com/office/powerpoint/2010/main" val="3926633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mpik.com" TargetMode="External"/><Relationship Id="rId2" Type="http://schemas.openxmlformats.org/officeDocument/2006/relationships/hyperlink" Target="https://www.taniaksiazka.p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cs typeface="Calibri Light"/>
              </a:rPr>
              <a:t>To warto przeczytać</a:t>
            </a:r>
            <a:endParaRPr lang="pl-PL" dirty="0"/>
          </a:p>
        </p:txBody>
      </p:sp>
      <p:sp>
        <p:nvSpPr>
          <p:cNvPr id="3" name="Podtytuł 2"/>
          <p:cNvSpPr>
            <a:spLocks noGrp="1"/>
          </p:cNvSpPr>
          <p:nvPr>
            <p:ph type="subTitle" idx="1"/>
          </p:nvPr>
        </p:nvSpPr>
        <p:spPr/>
        <p:txBody>
          <a:bodyPr vert="horz" lIns="91440" tIns="45720" rIns="91440" bIns="45720" rtlCol="0" anchor="t">
            <a:normAutofit/>
          </a:bodyPr>
          <a:lstStyle/>
          <a:p>
            <a:r>
              <a:rPr lang="pl-PL" dirty="0">
                <a:cs typeface="Calibri"/>
              </a:rPr>
              <a:t>Małgorzata Górniak 1d</a:t>
            </a:r>
            <a:endParaRPr lang="pl-PL" dirty="0"/>
          </a:p>
        </p:txBody>
      </p:sp>
    </p:spTree>
    <p:extLst>
      <p:ext uri="{BB962C8B-B14F-4D97-AF65-F5344CB8AC3E}">
        <p14:creationId xmlns:p14="http://schemas.microsoft.com/office/powerpoint/2010/main" val="650317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FEEEFA9-E205-F6B3-B1AA-B3BA8B85D060}"/>
              </a:ext>
            </a:extLst>
          </p:cNvPr>
          <p:cNvSpPr>
            <a:spLocks noGrp="1"/>
          </p:cNvSpPr>
          <p:nvPr>
            <p:ph type="title"/>
          </p:nvPr>
        </p:nvSpPr>
        <p:spPr>
          <a:xfrm>
            <a:off x="4965430" y="629268"/>
            <a:ext cx="6586491" cy="1286160"/>
          </a:xfrm>
        </p:spPr>
        <p:txBody>
          <a:bodyPr vert="horz" lIns="91440" tIns="45720" rIns="91440" bIns="45720" rtlCol="0" anchor="b">
            <a:normAutofit/>
          </a:bodyPr>
          <a:lstStyle/>
          <a:p>
            <a:r>
              <a:rPr lang="en-US" sz="4100"/>
              <a:t>Wielkopolanie '44</a:t>
            </a:r>
            <a:br>
              <a:rPr lang="en-US" sz="4100"/>
            </a:br>
            <a:r>
              <a:rPr lang="en-US" sz="4100"/>
              <a:t>~ Agnieszka Cubała</a:t>
            </a:r>
          </a:p>
        </p:txBody>
      </p:sp>
      <p:sp>
        <p:nvSpPr>
          <p:cNvPr id="5" name="pole tekstowe 4">
            <a:extLst>
              <a:ext uri="{FF2B5EF4-FFF2-40B4-BE49-F238E27FC236}">
                <a16:creationId xmlns:a16="http://schemas.microsoft.com/office/drawing/2014/main" id="{D622C5FA-1DA5-E5E0-CADC-F3B06F1CF45A}"/>
              </a:ext>
            </a:extLst>
          </p:cNvPr>
          <p:cNvSpPr txBox="1"/>
          <p:nvPr/>
        </p:nvSpPr>
        <p:spPr>
          <a:xfrm>
            <a:off x="4965431" y="1906438"/>
            <a:ext cx="7089696" cy="4949984"/>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lnSpcReduction="10000"/>
          </a:bodyPr>
          <a:lstStyle/>
          <a:p>
            <a:pPr indent="-228600">
              <a:lnSpc>
                <a:spcPct val="90000"/>
              </a:lnSpc>
              <a:spcAft>
                <a:spcPts val="600"/>
              </a:spcAft>
              <a:buFont typeface="Arial" panose="020B0604020202020204" pitchFamily="34" charset="0"/>
              <a:buChar char="•"/>
            </a:pPr>
            <a:r>
              <a:rPr lang="en-US" dirty="0"/>
              <a:t>"</a:t>
            </a:r>
            <a:r>
              <a:rPr lang="en-US" dirty="0" err="1"/>
              <a:t>Wielkopolanie</a:t>
            </a:r>
            <a:r>
              <a:rPr lang="en-US" dirty="0"/>
              <a:t> '44. Jak </a:t>
            </a:r>
            <a:r>
              <a:rPr lang="en-US" dirty="0" err="1"/>
              <a:t>mieszkańcy</a:t>
            </a:r>
            <a:r>
              <a:rPr lang="en-US" dirty="0"/>
              <a:t> Wielkopolski </a:t>
            </a:r>
            <a:r>
              <a:rPr lang="en-US" dirty="0" err="1"/>
              <a:t>walczyli</a:t>
            </a:r>
            <a:r>
              <a:rPr lang="en-US" dirty="0"/>
              <a:t> w </a:t>
            </a:r>
            <a:r>
              <a:rPr lang="en-US" dirty="0" err="1"/>
              <a:t>powstaniu</a:t>
            </a:r>
            <a:r>
              <a:rPr lang="en-US" dirty="0"/>
              <a:t> </a:t>
            </a:r>
            <a:r>
              <a:rPr lang="en-US" dirty="0" err="1"/>
              <a:t>warszawskim</a:t>
            </a:r>
            <a:r>
              <a:rPr lang="en-US" dirty="0"/>
              <a:t>" </a:t>
            </a:r>
            <a:r>
              <a:rPr lang="en-US" dirty="0" err="1"/>
              <a:t>autorstwa</a:t>
            </a:r>
            <a:r>
              <a:rPr lang="en-US" dirty="0"/>
              <a:t> </a:t>
            </a:r>
            <a:r>
              <a:rPr lang="en-US" dirty="0" err="1"/>
              <a:t>Agnieszki</a:t>
            </a:r>
            <a:r>
              <a:rPr lang="en-US" dirty="0"/>
              <a:t> </a:t>
            </a:r>
            <a:r>
              <a:rPr lang="en-US" dirty="0" err="1"/>
              <a:t>Cubały</a:t>
            </a:r>
            <a:r>
              <a:rPr lang="en-US" dirty="0"/>
              <a:t> to </a:t>
            </a:r>
            <a:r>
              <a:rPr lang="en-US" dirty="0" err="1"/>
              <a:t>książka</a:t>
            </a:r>
            <a:r>
              <a:rPr lang="en-US" dirty="0"/>
              <a:t>, </a:t>
            </a:r>
            <a:r>
              <a:rPr lang="en-US" dirty="0" err="1"/>
              <a:t>która</a:t>
            </a:r>
            <a:r>
              <a:rPr lang="en-US" dirty="0"/>
              <a:t> </a:t>
            </a:r>
            <a:r>
              <a:rPr lang="en-US" dirty="0" err="1"/>
              <a:t>rzuca</a:t>
            </a:r>
            <a:r>
              <a:rPr lang="en-US" dirty="0"/>
              <a:t> </a:t>
            </a:r>
            <a:r>
              <a:rPr lang="en-US" dirty="0" err="1"/>
              <a:t>nowe</a:t>
            </a:r>
            <a:r>
              <a:rPr lang="en-US" dirty="0"/>
              <a:t> </a:t>
            </a:r>
            <a:r>
              <a:rPr lang="en-US" dirty="0" err="1"/>
              <a:t>światło</a:t>
            </a:r>
            <a:r>
              <a:rPr lang="en-US" dirty="0"/>
              <a:t> </a:t>
            </a:r>
            <a:r>
              <a:rPr lang="en-US" dirty="0" err="1"/>
              <a:t>na</a:t>
            </a:r>
            <a:r>
              <a:rPr lang="en-US" dirty="0"/>
              <a:t> </a:t>
            </a:r>
            <a:r>
              <a:rPr lang="en-US" dirty="0" err="1"/>
              <a:t>powstanie</a:t>
            </a:r>
            <a:r>
              <a:rPr lang="en-US" dirty="0"/>
              <a:t> </a:t>
            </a:r>
            <a:r>
              <a:rPr lang="en-US" dirty="0" err="1"/>
              <a:t>warszawskie</a:t>
            </a:r>
            <a:r>
              <a:rPr lang="en-US" dirty="0"/>
              <a:t> </a:t>
            </a:r>
            <a:r>
              <a:rPr lang="en-US" dirty="0" err="1"/>
              <a:t>i</a:t>
            </a:r>
            <a:r>
              <a:rPr lang="en-US" dirty="0"/>
              <a:t> </a:t>
            </a:r>
            <a:r>
              <a:rPr lang="en-US" dirty="0" err="1"/>
              <a:t>pozwala</a:t>
            </a:r>
            <a:r>
              <a:rPr lang="en-US" dirty="0"/>
              <a:t> </a:t>
            </a:r>
            <a:r>
              <a:rPr lang="en-US" dirty="0" err="1"/>
              <a:t>poznać</a:t>
            </a:r>
            <a:r>
              <a:rPr lang="en-US" dirty="0"/>
              <a:t> je z </a:t>
            </a:r>
            <a:r>
              <a:rPr lang="en-US" dirty="0" err="1"/>
              <a:t>innej</a:t>
            </a:r>
            <a:r>
              <a:rPr lang="en-US" dirty="0"/>
              <a:t> </a:t>
            </a:r>
            <a:r>
              <a:rPr lang="en-US" dirty="0" err="1"/>
              <a:t>niż</a:t>
            </a:r>
            <a:r>
              <a:rPr lang="en-US" dirty="0"/>
              <a:t> </a:t>
            </a:r>
            <a:r>
              <a:rPr lang="en-US" dirty="0" err="1"/>
              <a:t>dotychczas</a:t>
            </a:r>
            <a:r>
              <a:rPr lang="en-US" dirty="0"/>
              <a:t> </a:t>
            </a:r>
            <a:r>
              <a:rPr lang="en-US" dirty="0" err="1"/>
              <a:t>perspektywy</a:t>
            </a:r>
            <a:r>
              <a:rPr lang="en-US" dirty="0"/>
              <a:t>. Jak </a:t>
            </a:r>
            <a:r>
              <a:rPr lang="en-US" dirty="0" err="1"/>
              <a:t>się</a:t>
            </a:r>
            <a:r>
              <a:rPr lang="en-US" dirty="0"/>
              <a:t> </a:t>
            </a:r>
            <a:r>
              <a:rPr lang="en-US" dirty="0" err="1"/>
              <a:t>okazuje</a:t>
            </a:r>
            <a:r>
              <a:rPr lang="en-US" dirty="0"/>
              <a:t>, </a:t>
            </a:r>
            <a:r>
              <a:rPr lang="en-US" dirty="0" err="1"/>
              <a:t>wielu</a:t>
            </a:r>
            <a:r>
              <a:rPr lang="en-US" dirty="0"/>
              <a:t> </a:t>
            </a:r>
            <a:r>
              <a:rPr lang="en-US" dirty="0" err="1"/>
              <a:t>Wielkopolan</a:t>
            </a:r>
            <a:r>
              <a:rPr lang="en-US" dirty="0"/>
              <a:t> </a:t>
            </a:r>
            <a:r>
              <a:rPr lang="en-US" dirty="0" err="1"/>
              <a:t>nie</a:t>
            </a:r>
            <a:r>
              <a:rPr lang="en-US" dirty="0"/>
              <a:t> </a:t>
            </a:r>
            <a:r>
              <a:rPr lang="en-US" dirty="0" err="1"/>
              <a:t>tylko</a:t>
            </a:r>
            <a:r>
              <a:rPr lang="en-US" dirty="0"/>
              <a:t> </a:t>
            </a:r>
            <a:r>
              <a:rPr lang="en-US" dirty="0" err="1"/>
              <a:t>walczyło</a:t>
            </a:r>
            <a:r>
              <a:rPr lang="en-US" dirty="0"/>
              <a:t> w </a:t>
            </a:r>
            <a:r>
              <a:rPr lang="en-US" dirty="0" err="1"/>
              <a:t>tym</a:t>
            </a:r>
            <a:r>
              <a:rPr lang="en-US" dirty="0"/>
              <a:t> </a:t>
            </a:r>
            <a:r>
              <a:rPr lang="en-US" dirty="0" err="1"/>
              <a:t>nierównym</a:t>
            </a:r>
            <a:r>
              <a:rPr lang="en-US" dirty="0"/>
              <a:t> </a:t>
            </a:r>
            <a:r>
              <a:rPr lang="en-US" dirty="0" err="1"/>
              <a:t>starciu</a:t>
            </a:r>
            <a:r>
              <a:rPr lang="en-US" dirty="0"/>
              <a:t> z </a:t>
            </a:r>
            <a:r>
              <a:rPr lang="en-US" dirty="0" err="1"/>
              <a:t>Niemcami</a:t>
            </a:r>
            <a:r>
              <a:rPr lang="en-US" dirty="0"/>
              <a:t>, ale </a:t>
            </a:r>
            <a:r>
              <a:rPr lang="en-US" dirty="0" err="1"/>
              <a:t>również</a:t>
            </a:r>
            <a:r>
              <a:rPr lang="en-US" dirty="0"/>
              <a:t> </a:t>
            </a:r>
            <a:r>
              <a:rPr lang="en-US" dirty="0" err="1"/>
              <a:t>dowodziło</a:t>
            </a:r>
            <a:r>
              <a:rPr lang="en-US" dirty="0"/>
              <a:t> </a:t>
            </a:r>
            <a:r>
              <a:rPr lang="en-US" dirty="0" err="1"/>
              <a:t>poszczególnymi</a:t>
            </a:r>
            <a:r>
              <a:rPr lang="en-US" dirty="0"/>
              <a:t> </a:t>
            </a:r>
            <a:r>
              <a:rPr lang="en-US" dirty="0" err="1"/>
              <a:t>jednostkami</a:t>
            </a:r>
            <a:r>
              <a:rPr lang="en-US" dirty="0"/>
              <a:t>.</a:t>
            </a:r>
            <a:br>
              <a:rPr lang="en-US" dirty="0"/>
            </a:br>
            <a:br>
              <a:rPr lang="en-US" dirty="0"/>
            </a:br>
            <a:r>
              <a:rPr lang="en-US" dirty="0"/>
              <a:t>Dnia 1 </a:t>
            </a:r>
            <a:r>
              <a:rPr lang="en-US" dirty="0" err="1"/>
              <a:t>sierpnia</a:t>
            </a:r>
            <a:r>
              <a:rPr lang="en-US" dirty="0"/>
              <a:t> 1944 </a:t>
            </a:r>
            <a:r>
              <a:rPr lang="en-US" dirty="0" err="1"/>
              <a:t>roku</a:t>
            </a:r>
            <a:r>
              <a:rPr lang="en-US" dirty="0"/>
              <a:t> o </a:t>
            </a:r>
            <a:r>
              <a:rPr lang="en-US" dirty="0" err="1"/>
              <a:t>godzinie</a:t>
            </a:r>
            <a:r>
              <a:rPr lang="en-US" dirty="0"/>
              <a:t> </a:t>
            </a:r>
            <a:r>
              <a:rPr lang="en-US" dirty="0" err="1"/>
              <a:t>siedemnastej</a:t>
            </a:r>
            <a:r>
              <a:rPr lang="en-US" dirty="0"/>
              <a:t> w Warszawie </a:t>
            </a:r>
            <a:r>
              <a:rPr lang="en-US" dirty="0" err="1"/>
              <a:t>wybuchło</a:t>
            </a:r>
            <a:r>
              <a:rPr lang="en-US" dirty="0"/>
              <a:t> </a:t>
            </a:r>
            <a:r>
              <a:rPr lang="en-US" dirty="0" err="1"/>
              <a:t>powstanie</a:t>
            </a:r>
            <a:r>
              <a:rPr lang="en-US" dirty="0"/>
              <a:t>, </a:t>
            </a:r>
            <a:r>
              <a:rPr lang="en-US" dirty="0" err="1"/>
              <a:t>które</a:t>
            </a:r>
            <a:r>
              <a:rPr lang="en-US" dirty="0"/>
              <a:t> </a:t>
            </a:r>
            <a:r>
              <a:rPr lang="en-US" dirty="0" err="1"/>
              <a:t>miało</a:t>
            </a:r>
            <a:r>
              <a:rPr lang="en-US" dirty="0"/>
              <a:t> </a:t>
            </a:r>
            <a:r>
              <a:rPr lang="en-US" dirty="0" err="1"/>
              <a:t>trwać</a:t>
            </a:r>
            <a:r>
              <a:rPr lang="en-US" dirty="0"/>
              <a:t> </a:t>
            </a:r>
            <a:r>
              <a:rPr lang="en-US" dirty="0" err="1"/>
              <a:t>kilka</a:t>
            </a:r>
            <a:r>
              <a:rPr lang="en-US" dirty="0"/>
              <a:t> </a:t>
            </a:r>
            <a:r>
              <a:rPr lang="en-US" dirty="0" err="1"/>
              <a:t>dni</a:t>
            </a:r>
            <a:r>
              <a:rPr lang="en-US" dirty="0"/>
              <a:t>, a </a:t>
            </a:r>
            <a:r>
              <a:rPr lang="en-US" dirty="0" err="1"/>
              <a:t>trwało</a:t>
            </a:r>
            <a:r>
              <a:rPr lang="en-US" dirty="0"/>
              <a:t> </a:t>
            </a:r>
            <a:r>
              <a:rPr lang="en-US" dirty="0" err="1"/>
              <a:t>ponad</a:t>
            </a:r>
            <a:r>
              <a:rPr lang="en-US" dirty="0"/>
              <a:t> </a:t>
            </a:r>
            <a:r>
              <a:rPr lang="en-US" dirty="0" err="1"/>
              <a:t>dwa</a:t>
            </a:r>
            <a:r>
              <a:rPr lang="en-US" dirty="0"/>
              <a:t> </a:t>
            </a:r>
            <a:r>
              <a:rPr lang="en-US" dirty="0" err="1"/>
              <a:t>miesiące</a:t>
            </a:r>
            <a:r>
              <a:rPr lang="en-US" dirty="0"/>
              <a:t>. </a:t>
            </a:r>
            <a:r>
              <a:rPr lang="en-US" dirty="0" err="1"/>
              <a:t>Nikt</a:t>
            </a:r>
            <a:r>
              <a:rPr lang="en-US" dirty="0"/>
              <a:t>, ze </a:t>
            </a:r>
            <a:r>
              <a:rPr lang="en-US" dirty="0" err="1"/>
              <a:t>Stalinem</a:t>
            </a:r>
            <a:r>
              <a:rPr lang="en-US" dirty="0"/>
              <a:t> </a:t>
            </a:r>
            <a:r>
              <a:rPr lang="en-US" dirty="0" err="1"/>
              <a:t>na</a:t>
            </a:r>
            <a:r>
              <a:rPr lang="en-US" dirty="0"/>
              <a:t> </a:t>
            </a:r>
            <a:r>
              <a:rPr lang="en-US" dirty="0" err="1"/>
              <a:t>czele</a:t>
            </a:r>
            <a:r>
              <a:rPr lang="en-US" dirty="0"/>
              <a:t>, </a:t>
            </a:r>
            <a:r>
              <a:rPr lang="en-US" dirty="0" err="1"/>
              <a:t>nie</a:t>
            </a:r>
            <a:r>
              <a:rPr lang="en-US" dirty="0"/>
              <a:t> </a:t>
            </a:r>
            <a:r>
              <a:rPr lang="en-US" dirty="0" err="1"/>
              <a:t>mógł</a:t>
            </a:r>
            <a:r>
              <a:rPr lang="en-US" dirty="0"/>
              <a:t> </a:t>
            </a:r>
            <a:r>
              <a:rPr lang="en-US" dirty="0" err="1"/>
              <a:t>pojąć</a:t>
            </a:r>
            <a:r>
              <a:rPr lang="en-US" dirty="0"/>
              <a:t>, jak to </a:t>
            </a:r>
            <a:r>
              <a:rPr lang="en-US" dirty="0" err="1"/>
              <a:t>było</a:t>
            </a:r>
            <a:r>
              <a:rPr lang="en-US" dirty="0"/>
              <a:t> </a:t>
            </a:r>
            <a:r>
              <a:rPr lang="en-US" dirty="0" err="1"/>
              <a:t>możliwe</a:t>
            </a:r>
            <a:r>
              <a:rPr lang="en-US" dirty="0"/>
              <a:t>. RAF </a:t>
            </a:r>
            <a:r>
              <a:rPr lang="en-US" dirty="0" err="1"/>
              <a:t>nie</a:t>
            </a:r>
            <a:r>
              <a:rPr lang="en-US" dirty="0"/>
              <a:t> </a:t>
            </a:r>
            <a:r>
              <a:rPr lang="en-US" dirty="0" err="1"/>
              <a:t>dostał</a:t>
            </a:r>
            <a:r>
              <a:rPr lang="en-US" dirty="0"/>
              <a:t> </a:t>
            </a:r>
            <a:r>
              <a:rPr lang="en-US" dirty="0" err="1"/>
              <a:t>pozwolenia</a:t>
            </a:r>
            <a:r>
              <a:rPr lang="en-US" dirty="0"/>
              <a:t> </a:t>
            </a:r>
            <a:r>
              <a:rPr lang="en-US" dirty="0" err="1"/>
              <a:t>na</a:t>
            </a:r>
            <a:r>
              <a:rPr lang="en-US" dirty="0"/>
              <a:t> </a:t>
            </a:r>
            <a:r>
              <a:rPr lang="en-US" dirty="0" err="1"/>
              <a:t>lądowanie</a:t>
            </a:r>
            <a:r>
              <a:rPr lang="en-US" dirty="0"/>
              <a:t> </a:t>
            </a:r>
            <a:r>
              <a:rPr lang="en-US" dirty="0" err="1"/>
              <a:t>na</a:t>
            </a:r>
            <a:r>
              <a:rPr lang="en-US" dirty="0"/>
              <a:t> </a:t>
            </a:r>
            <a:r>
              <a:rPr lang="en-US" dirty="0" err="1"/>
              <a:t>lotniskach</a:t>
            </a:r>
            <a:r>
              <a:rPr lang="en-US" dirty="0"/>
              <a:t> </a:t>
            </a:r>
            <a:r>
              <a:rPr lang="en-US" dirty="0" err="1"/>
              <a:t>zajętych</a:t>
            </a:r>
            <a:r>
              <a:rPr lang="en-US" dirty="0"/>
              <a:t> </a:t>
            </a:r>
            <a:r>
              <a:rPr lang="en-US" dirty="0" err="1"/>
              <a:t>przez</a:t>
            </a:r>
            <a:r>
              <a:rPr lang="en-US" dirty="0"/>
              <a:t> </a:t>
            </a:r>
            <a:r>
              <a:rPr lang="en-US" dirty="0" err="1"/>
              <a:t>Sowietów</a:t>
            </a:r>
            <a:r>
              <a:rPr lang="en-US" dirty="0"/>
              <a:t>, a </a:t>
            </a:r>
            <a:r>
              <a:rPr lang="en-US" dirty="0" err="1"/>
              <a:t>Rosjanie</a:t>
            </a:r>
            <a:r>
              <a:rPr lang="en-US" dirty="0"/>
              <a:t> </a:t>
            </a:r>
            <a:r>
              <a:rPr lang="en-US" dirty="0" err="1"/>
              <a:t>stali</a:t>
            </a:r>
            <a:r>
              <a:rPr lang="en-US" dirty="0"/>
              <a:t> za </a:t>
            </a:r>
            <a:r>
              <a:rPr lang="en-US" dirty="0" err="1"/>
              <a:t>Wisłą</a:t>
            </a:r>
            <a:r>
              <a:rPr lang="en-US" dirty="0"/>
              <a:t>, </a:t>
            </a:r>
            <a:r>
              <a:rPr lang="en-US" dirty="0" err="1"/>
              <a:t>ponieważ</a:t>
            </a:r>
            <a:r>
              <a:rPr lang="en-US" dirty="0"/>
              <a:t> Stalin "</a:t>
            </a:r>
            <a:r>
              <a:rPr lang="en-US" dirty="0" err="1"/>
              <a:t>nie</a:t>
            </a:r>
            <a:r>
              <a:rPr lang="en-US" dirty="0"/>
              <a:t> </a:t>
            </a:r>
            <a:r>
              <a:rPr lang="en-US" dirty="0" err="1"/>
              <a:t>chciał</a:t>
            </a:r>
            <a:r>
              <a:rPr lang="en-US" dirty="0"/>
              <a:t> </a:t>
            </a:r>
            <a:r>
              <a:rPr lang="en-US" dirty="0" err="1"/>
              <a:t>wtrącać</a:t>
            </a:r>
            <a:r>
              <a:rPr lang="en-US" dirty="0"/>
              <a:t> </a:t>
            </a:r>
            <a:r>
              <a:rPr lang="en-US" dirty="0" err="1"/>
              <a:t>się</a:t>
            </a:r>
            <a:r>
              <a:rPr lang="en-US" dirty="0"/>
              <a:t> do </a:t>
            </a:r>
            <a:r>
              <a:rPr lang="en-US" dirty="0" err="1"/>
              <a:t>warszawskiej</a:t>
            </a:r>
            <a:r>
              <a:rPr lang="en-US" dirty="0"/>
              <a:t> </a:t>
            </a:r>
            <a:r>
              <a:rPr lang="en-US" dirty="0" err="1"/>
              <a:t>awantury</a:t>
            </a:r>
            <a:r>
              <a:rPr lang="en-US" dirty="0"/>
              <a:t>". </a:t>
            </a:r>
            <a:r>
              <a:rPr lang="en-US" dirty="0" err="1"/>
              <a:t>Tymczasem</a:t>
            </a:r>
            <a:r>
              <a:rPr lang="en-US" dirty="0"/>
              <a:t> </a:t>
            </a:r>
            <a:r>
              <a:rPr lang="en-US" dirty="0" err="1"/>
              <a:t>miasto</a:t>
            </a:r>
            <a:r>
              <a:rPr lang="en-US" dirty="0"/>
              <a:t> </a:t>
            </a:r>
            <a:r>
              <a:rPr lang="en-US" dirty="0" err="1"/>
              <a:t>zamieniało</a:t>
            </a:r>
            <a:r>
              <a:rPr lang="en-US" dirty="0"/>
              <a:t> </a:t>
            </a:r>
            <a:r>
              <a:rPr lang="en-US" dirty="0" err="1"/>
              <a:t>się</a:t>
            </a:r>
            <a:r>
              <a:rPr lang="en-US" dirty="0"/>
              <a:t> w </a:t>
            </a:r>
            <a:r>
              <a:rPr lang="en-US" dirty="0" err="1"/>
              <a:t>największą</a:t>
            </a:r>
            <a:r>
              <a:rPr lang="en-US" dirty="0"/>
              <a:t> </a:t>
            </a:r>
            <a:r>
              <a:rPr lang="en-US" dirty="0" err="1"/>
              <a:t>stertę</a:t>
            </a:r>
            <a:r>
              <a:rPr lang="en-US" dirty="0"/>
              <a:t> </a:t>
            </a:r>
            <a:r>
              <a:rPr lang="en-US" dirty="0" err="1"/>
              <a:t>gruzu</a:t>
            </a:r>
            <a:r>
              <a:rPr lang="en-US" dirty="0"/>
              <a:t> w </a:t>
            </a:r>
            <a:r>
              <a:rPr lang="en-US" dirty="0" err="1"/>
              <a:t>całej</a:t>
            </a:r>
            <a:r>
              <a:rPr lang="en-US" dirty="0"/>
              <a:t> </a:t>
            </a:r>
            <a:r>
              <a:rPr lang="en-US" dirty="0" err="1"/>
              <a:t>Europie</a:t>
            </a:r>
            <a:r>
              <a:rPr lang="en-US" dirty="0"/>
              <a:t>.</a:t>
            </a:r>
            <a:br>
              <a:rPr lang="en-US" dirty="0"/>
            </a:br>
            <a:br>
              <a:rPr lang="en-US" dirty="0"/>
            </a:br>
            <a:r>
              <a:rPr lang="en-US" dirty="0"/>
              <a:t>Do </a:t>
            </a:r>
            <a:r>
              <a:rPr lang="en-US" dirty="0" err="1"/>
              <a:t>tej</a:t>
            </a:r>
            <a:r>
              <a:rPr lang="en-US" dirty="0"/>
              <a:t> </a:t>
            </a:r>
            <a:r>
              <a:rPr lang="en-US" dirty="0" err="1"/>
              <a:t>pory</a:t>
            </a:r>
            <a:r>
              <a:rPr lang="en-US" dirty="0"/>
              <a:t> </a:t>
            </a:r>
            <a:r>
              <a:rPr lang="en-US" dirty="0" err="1"/>
              <a:t>panowało</a:t>
            </a:r>
            <a:r>
              <a:rPr lang="en-US" dirty="0"/>
              <a:t> </a:t>
            </a:r>
            <a:r>
              <a:rPr lang="en-US" dirty="0" err="1"/>
              <a:t>przeświadczenie</a:t>
            </a:r>
            <a:r>
              <a:rPr lang="en-US" dirty="0"/>
              <a:t>, </a:t>
            </a:r>
            <a:r>
              <a:rPr lang="en-US" dirty="0" err="1"/>
              <a:t>że</a:t>
            </a:r>
            <a:r>
              <a:rPr lang="en-US" dirty="0"/>
              <a:t> </a:t>
            </a:r>
            <a:r>
              <a:rPr lang="en-US" dirty="0" err="1"/>
              <a:t>Warszawiacy</a:t>
            </a:r>
            <a:r>
              <a:rPr lang="en-US" dirty="0"/>
              <a:t> w </a:t>
            </a:r>
            <a:r>
              <a:rPr lang="en-US" dirty="0" err="1"/>
              <a:t>pojedynkę</a:t>
            </a:r>
            <a:r>
              <a:rPr lang="en-US" dirty="0"/>
              <a:t> </a:t>
            </a:r>
            <a:r>
              <a:rPr lang="en-US" dirty="0" err="1"/>
              <a:t>odpierali</a:t>
            </a:r>
            <a:r>
              <a:rPr lang="en-US" dirty="0"/>
              <a:t> </a:t>
            </a:r>
            <a:r>
              <a:rPr lang="en-US" dirty="0" err="1"/>
              <a:t>brutalne</a:t>
            </a:r>
            <a:r>
              <a:rPr lang="en-US" dirty="0"/>
              <a:t> </a:t>
            </a:r>
            <a:r>
              <a:rPr lang="en-US" dirty="0" err="1"/>
              <a:t>ataki</a:t>
            </a:r>
            <a:r>
              <a:rPr lang="en-US" dirty="0"/>
              <a:t> </a:t>
            </a:r>
            <a:r>
              <a:rPr lang="en-US" dirty="0" err="1"/>
              <a:t>Niemców</a:t>
            </a:r>
            <a:r>
              <a:rPr lang="en-US" dirty="0"/>
              <a:t>. </a:t>
            </a:r>
            <a:r>
              <a:rPr lang="en-US" dirty="0" err="1"/>
              <a:t>Dzięki</a:t>
            </a:r>
            <a:r>
              <a:rPr lang="en-US" dirty="0"/>
              <a:t> </a:t>
            </a:r>
            <a:r>
              <a:rPr lang="en-US" dirty="0" err="1"/>
              <a:t>tej</a:t>
            </a:r>
            <a:r>
              <a:rPr lang="en-US" dirty="0"/>
              <a:t> </a:t>
            </a:r>
            <a:r>
              <a:rPr lang="en-US" dirty="0" err="1"/>
              <a:t>książce</a:t>
            </a:r>
            <a:r>
              <a:rPr lang="en-US" dirty="0"/>
              <a:t> </a:t>
            </a:r>
            <a:r>
              <a:rPr lang="en-US" dirty="0" err="1"/>
              <a:t>mamy</a:t>
            </a:r>
            <a:r>
              <a:rPr lang="en-US" dirty="0"/>
              <a:t> </a:t>
            </a:r>
            <a:r>
              <a:rPr lang="en-US" dirty="0" err="1"/>
              <a:t>okazję</a:t>
            </a:r>
            <a:r>
              <a:rPr lang="en-US" dirty="0"/>
              <a:t> </a:t>
            </a:r>
            <a:r>
              <a:rPr lang="en-US" dirty="0" err="1"/>
              <a:t>przekonać</a:t>
            </a:r>
            <a:r>
              <a:rPr lang="en-US" dirty="0"/>
              <a:t> </a:t>
            </a:r>
            <a:r>
              <a:rPr lang="en-US" dirty="0" err="1"/>
              <a:t>się</a:t>
            </a:r>
            <a:r>
              <a:rPr lang="en-US" dirty="0"/>
              <a:t>, </a:t>
            </a:r>
            <a:r>
              <a:rPr lang="en-US" dirty="0" err="1"/>
              <a:t>że</a:t>
            </a:r>
            <a:r>
              <a:rPr lang="en-US" dirty="0"/>
              <a:t> </a:t>
            </a:r>
            <a:r>
              <a:rPr lang="en-US" dirty="0" err="1"/>
              <a:t>powstanie</a:t>
            </a:r>
            <a:r>
              <a:rPr lang="en-US" dirty="0"/>
              <a:t> </a:t>
            </a:r>
            <a:r>
              <a:rPr lang="en-US" dirty="0" err="1"/>
              <a:t>warszawskie</a:t>
            </a:r>
            <a:r>
              <a:rPr lang="en-US" dirty="0"/>
              <a:t> </a:t>
            </a:r>
            <a:r>
              <a:rPr lang="en-US" dirty="0" err="1"/>
              <a:t>dotyczyło</a:t>
            </a:r>
            <a:r>
              <a:rPr lang="en-US" dirty="0"/>
              <a:t> </a:t>
            </a:r>
            <a:r>
              <a:rPr lang="en-US" dirty="0" err="1"/>
              <a:t>wszystkich</a:t>
            </a:r>
            <a:r>
              <a:rPr lang="en-US" dirty="0"/>
              <a:t> </a:t>
            </a:r>
            <a:r>
              <a:rPr lang="en-US" dirty="0" err="1"/>
              <a:t>Polaków</a:t>
            </a:r>
            <a:r>
              <a:rPr lang="en-US" dirty="0"/>
              <a:t>. </a:t>
            </a:r>
            <a:r>
              <a:rPr lang="en-US" dirty="0" err="1"/>
              <a:t>Choć</a:t>
            </a:r>
            <a:r>
              <a:rPr lang="en-US" dirty="0"/>
              <a:t> </a:t>
            </a:r>
            <a:r>
              <a:rPr lang="en-US" dirty="0" err="1"/>
              <a:t>rozgrywało</a:t>
            </a:r>
            <a:r>
              <a:rPr lang="en-US" dirty="0"/>
              <a:t> </a:t>
            </a:r>
            <a:r>
              <a:rPr lang="en-US" dirty="0" err="1"/>
              <a:t>się</a:t>
            </a:r>
            <a:r>
              <a:rPr lang="en-US" dirty="0"/>
              <a:t> w </a:t>
            </a:r>
            <a:r>
              <a:rPr lang="en-US" dirty="0" err="1"/>
              <a:t>stolicy</a:t>
            </a:r>
            <a:r>
              <a:rPr lang="en-US" dirty="0"/>
              <a:t>, </a:t>
            </a:r>
            <a:r>
              <a:rPr lang="en-US" dirty="0" err="1"/>
              <a:t>dotyczyło</a:t>
            </a:r>
            <a:r>
              <a:rPr lang="en-US" dirty="0"/>
              <a:t> </a:t>
            </a:r>
            <a:r>
              <a:rPr lang="en-US" dirty="0" err="1"/>
              <a:t>całego</a:t>
            </a:r>
            <a:r>
              <a:rPr lang="en-US" dirty="0"/>
              <a:t> </a:t>
            </a:r>
            <a:r>
              <a:rPr lang="en-US" dirty="0" err="1"/>
              <a:t>narodu</a:t>
            </a:r>
            <a:r>
              <a:rPr lang="en-US" dirty="0"/>
              <a:t>.</a:t>
            </a:r>
          </a:p>
          <a:p>
            <a:pPr indent="-228600">
              <a:lnSpc>
                <a:spcPct val="90000"/>
              </a:lnSpc>
              <a:spcAft>
                <a:spcPts val="600"/>
              </a:spcAft>
              <a:buFont typeface="Arial" panose="020B0604020202020204" pitchFamily="34" charset="0"/>
              <a:buChar char="•"/>
            </a:pPr>
            <a:br>
              <a:rPr lang="en-US" sz="1400" dirty="0"/>
            </a:br>
            <a:endParaRPr lang="en-US" sz="1400"/>
          </a:p>
        </p:txBody>
      </p:sp>
      <p:pic>
        <p:nvPicPr>
          <p:cNvPr id="4" name="Obraz 4" descr="Obraz zawierający tekst, zewnętrzne, znak&#10;&#10;Opis wygenerowany automatycznie">
            <a:extLst>
              <a:ext uri="{FF2B5EF4-FFF2-40B4-BE49-F238E27FC236}">
                <a16:creationId xmlns:a16="http://schemas.microsoft.com/office/drawing/2014/main" id="{1BBCF9DE-289B-CD2E-08EF-9511789B5392}"/>
              </a:ext>
            </a:extLst>
          </p:cNvPr>
          <p:cNvPicPr>
            <a:picLocks noGrp="1" noChangeAspect="1"/>
          </p:cNvPicPr>
          <p:nvPr>
            <p:ph idx="1"/>
          </p:nvPr>
        </p:nvPicPr>
        <p:blipFill rotWithShape="1">
          <a:blip r:embed="rId2"/>
          <a:srcRect r="1" b="1372"/>
          <a:stretch/>
        </p:blipFill>
        <p:spPr>
          <a:xfrm>
            <a:off x="20" y="10"/>
            <a:ext cx="4635571" cy="6857990"/>
          </a:xfrm>
          <a:prstGeom prst="rect">
            <a:avLst/>
          </a:prstGeom>
          <a:effectLst/>
        </p:spPr>
      </p:pic>
      <p:cxnSp>
        <p:nvCxnSpPr>
          <p:cNvPr id="10" name="Straight Connector 9">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B95E5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4303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A2EA3A-BC7C-BB8E-EB4E-994B8DCF553F}"/>
              </a:ext>
            </a:extLst>
          </p:cNvPr>
          <p:cNvSpPr>
            <a:spLocks noGrp="1"/>
          </p:cNvSpPr>
          <p:nvPr>
            <p:ph type="title"/>
          </p:nvPr>
        </p:nvSpPr>
        <p:spPr>
          <a:xfrm>
            <a:off x="4965430" y="629268"/>
            <a:ext cx="6586491" cy="1286160"/>
          </a:xfrm>
        </p:spPr>
        <p:txBody>
          <a:bodyPr anchor="b">
            <a:normAutofit/>
          </a:bodyPr>
          <a:lstStyle/>
          <a:p>
            <a:r>
              <a:rPr lang="pl-PL" sz="4100">
                <a:cs typeface="Calibri Light"/>
              </a:rPr>
              <a:t>Kobiety z Bloku 10</a:t>
            </a:r>
            <a:br>
              <a:rPr lang="pl-PL" sz="4100">
                <a:cs typeface="Calibri Light"/>
              </a:rPr>
            </a:br>
            <a:r>
              <a:rPr lang="pl-PL" sz="4100">
                <a:cs typeface="Calibri Light"/>
              </a:rPr>
              <a:t>~Hans Joachim Lang</a:t>
            </a:r>
            <a:endParaRPr lang="pl-PL" sz="4100"/>
          </a:p>
        </p:txBody>
      </p:sp>
      <p:sp>
        <p:nvSpPr>
          <p:cNvPr id="3" name="Symbol zastępczy zawartości 2">
            <a:extLst>
              <a:ext uri="{FF2B5EF4-FFF2-40B4-BE49-F238E27FC236}">
                <a16:creationId xmlns:a16="http://schemas.microsoft.com/office/drawing/2014/main" id="{68336C5A-2349-83B4-7E8D-3FB73D808B59}"/>
              </a:ext>
            </a:extLst>
          </p:cNvPr>
          <p:cNvSpPr>
            <a:spLocks noGrp="1"/>
          </p:cNvSpPr>
          <p:nvPr>
            <p:ph idx="1"/>
          </p:nvPr>
        </p:nvSpPr>
        <p:spPr>
          <a:xfrm>
            <a:off x="4965431" y="2438400"/>
            <a:ext cx="6586489" cy="3785419"/>
          </a:xfrm>
        </p:spPr>
        <p:txBody>
          <a:bodyPr vert="horz" lIns="91440" tIns="45720" rIns="91440" bIns="45720" rtlCol="0">
            <a:normAutofit/>
          </a:bodyPr>
          <a:lstStyle/>
          <a:p>
            <a:r>
              <a:rPr lang="pl-PL" sz="1300">
                <a:ea typeface="+mn-lt"/>
                <a:cs typeface="+mn-lt"/>
              </a:rPr>
              <a:t>Już sama wojna przyniosła ogromne straty i wiąże się z wielkim cierpieniem milionów ludzi Co jednak działo się w obozach koncentracyjnych? O medycznych eksperymentach, jakie dokonywano na kobietach w Auschwitz, przeczytamy w książce “Kobiety z bloku 10. Eksperymenty medyczne w Auschwitz”.</a:t>
            </a:r>
            <a:endParaRPr lang="pl-PL" sz="1300">
              <a:cs typeface="Calibri" panose="020F0502020204030204"/>
            </a:endParaRPr>
          </a:p>
          <a:p>
            <a:r>
              <a:rPr lang="pl-PL" sz="1300">
                <a:ea typeface="+mn-lt"/>
                <a:cs typeface="+mn-lt"/>
              </a:rPr>
              <a:t>Do tej pory nikt nie zajął się należycie tym aspektem historii, mimo, iż wywołał tak wiele negatywnych i bolesnych konsekwencji. To mało zgłębiany rozdział czasów </a:t>
            </a:r>
            <a:r>
              <a:rPr lang="pl-PL" sz="1300" u="sng">
                <a:ea typeface="+mn-lt"/>
                <a:cs typeface="+mn-lt"/>
              </a:rPr>
              <a:t>II Wojny Światowej</a:t>
            </a:r>
            <a:r>
              <a:rPr lang="pl-PL" sz="1300">
                <a:ea typeface="+mn-lt"/>
                <a:cs typeface="+mn-lt"/>
              </a:rPr>
              <a:t> i historii obozu Auschwitz, opowiedziany dokładnie z punktu widzenia ofiar. Od kwietnia 1943 w Auschwitz, a konkretnie w bloku 10, istniało miejsce, gdzie dokonywano zbrodniczych eksperymentów medycznych.</a:t>
            </a:r>
            <a:endParaRPr lang="pl-PL" sz="1300"/>
          </a:p>
          <a:p>
            <a:r>
              <a:rPr lang="pl-PL" sz="1300">
                <a:ea typeface="+mn-lt"/>
                <a:cs typeface="+mn-lt"/>
              </a:rPr>
              <a:t>Około osiemset kobiet poddane zostało zabiegowi sterylizacji, tak, aby po wojnie uniemożliwić im całkowicie rozmnażanie. Operacje, naświetlania, toksyczne zastrzyki. “Lekarze” próbowali różnych sposobów, gdyż nie wiedzieli, co tak naprawdę może zadziałać. Przeżyło zaledwie trzysta kobiet. Część znich postanowiłą opowiedzieć autorowi książki o tym, co je spotkało i z jakimi konsekwencjami musiału żyć. Jakie metody stosowano? Jak działali ci pseudo-lekarze? Jak potoczyły się dalsze losy ofiar oraz jak wyglądało to na tle codzienności obozu?</a:t>
            </a:r>
            <a:endParaRPr lang="pl-PL" sz="1300"/>
          </a:p>
          <a:p>
            <a:r>
              <a:rPr lang="pl-PL" sz="1300">
                <a:ea typeface="+mn-lt"/>
                <a:cs typeface="+mn-lt"/>
              </a:rPr>
              <a:t>Książka “Kobiety z bloku 10. Eksperymenty medyczne w Auschwitz” to przerażająca pozycja, która ukazuje prawdę, z którą przez długi czas nikt nie chciał się zmierzyć</a:t>
            </a:r>
            <a:endParaRPr lang="pl-PL" sz="1300"/>
          </a:p>
          <a:p>
            <a:endParaRPr lang="pl-PL" sz="1300">
              <a:cs typeface="Calibri"/>
            </a:endParaRPr>
          </a:p>
        </p:txBody>
      </p:sp>
      <p:pic>
        <p:nvPicPr>
          <p:cNvPr id="4" name="Obraz 4">
            <a:extLst>
              <a:ext uri="{FF2B5EF4-FFF2-40B4-BE49-F238E27FC236}">
                <a16:creationId xmlns:a16="http://schemas.microsoft.com/office/drawing/2014/main" id="{2FD016B4-A611-B367-C897-43912B8034A8}"/>
              </a:ext>
            </a:extLst>
          </p:cNvPr>
          <p:cNvPicPr>
            <a:picLocks noChangeAspect="1"/>
          </p:cNvPicPr>
          <p:nvPr/>
        </p:nvPicPr>
        <p:blipFill rotWithShape="1">
          <a:blip r:embed="rId2"/>
          <a:srcRect r="1" b="1372"/>
          <a:stretch/>
        </p:blipFill>
        <p:spPr>
          <a:xfrm>
            <a:off x="20" y="10"/>
            <a:ext cx="4635571" cy="6857990"/>
          </a:xfrm>
          <a:prstGeom prst="rect">
            <a:avLst/>
          </a:prstGeom>
          <a:effectLst/>
        </p:spPr>
      </p:pic>
      <p:cxnSp>
        <p:nvCxnSpPr>
          <p:cNvPr id="13"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F77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8856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8AAD920-72DC-ECF3-92AD-447661F616EC}"/>
              </a:ext>
            </a:extLst>
          </p:cNvPr>
          <p:cNvSpPr>
            <a:spLocks noGrp="1"/>
          </p:cNvSpPr>
          <p:nvPr>
            <p:ph type="title"/>
          </p:nvPr>
        </p:nvSpPr>
        <p:spPr>
          <a:xfrm>
            <a:off x="4965430" y="629268"/>
            <a:ext cx="6586491" cy="1286160"/>
          </a:xfrm>
        </p:spPr>
        <p:txBody>
          <a:bodyPr anchor="b">
            <a:normAutofit/>
          </a:bodyPr>
          <a:lstStyle/>
          <a:p>
            <a:r>
              <a:rPr lang="pl-PL" sz="4100">
                <a:cs typeface="Calibri Light"/>
              </a:rPr>
              <a:t>Nasze wszystkie światła</a:t>
            </a:r>
            <a:br>
              <a:rPr lang="pl-PL" sz="4100">
                <a:cs typeface="Calibri Light"/>
              </a:rPr>
            </a:br>
            <a:r>
              <a:rPr lang="pl-PL" sz="4100">
                <a:cs typeface="Calibri Light"/>
              </a:rPr>
              <a:t>~Jamie </a:t>
            </a:r>
            <a:r>
              <a:rPr lang="pl-PL" sz="4100" err="1">
                <a:cs typeface="Calibri Light"/>
              </a:rPr>
              <a:t>McGuire</a:t>
            </a:r>
            <a:endParaRPr lang="pl-PL" sz="4100" err="1"/>
          </a:p>
        </p:txBody>
      </p:sp>
      <p:sp>
        <p:nvSpPr>
          <p:cNvPr id="3" name="Symbol zastępczy zawartości 2">
            <a:extLst>
              <a:ext uri="{FF2B5EF4-FFF2-40B4-BE49-F238E27FC236}">
                <a16:creationId xmlns:a16="http://schemas.microsoft.com/office/drawing/2014/main" id="{F37D0019-2CCC-36F7-7628-8B5DA8C91508}"/>
              </a:ext>
            </a:extLst>
          </p:cNvPr>
          <p:cNvSpPr>
            <a:spLocks noGrp="1"/>
          </p:cNvSpPr>
          <p:nvPr>
            <p:ph idx="1"/>
          </p:nvPr>
        </p:nvSpPr>
        <p:spPr>
          <a:xfrm>
            <a:off x="4965431" y="2438400"/>
            <a:ext cx="6586489" cy="3785419"/>
          </a:xfrm>
        </p:spPr>
        <p:txBody>
          <a:bodyPr vert="horz" lIns="91440" tIns="45720" rIns="91440" bIns="45720" rtlCol="0">
            <a:normAutofit/>
          </a:bodyPr>
          <a:lstStyle/>
          <a:p>
            <a:r>
              <a:rPr lang="pl-PL" sz="1300">
                <a:ea typeface="+mn-lt"/>
                <a:cs typeface="+mn-lt"/>
              </a:rPr>
              <a:t>Jako dzieci Elliott i Catherine spędzali ze sobą niemal cały wolny czas. Byli nierozłączni. Jednak w momencie kiedy dziewczyna miała problemy i najbardziej potrzebowała pomocy, chłopak musiał opuścić miasto.</a:t>
            </a:r>
            <a:br>
              <a:rPr lang="pl-PL" sz="1300">
                <a:ea typeface="+mn-lt"/>
                <a:cs typeface="+mn-lt"/>
              </a:rPr>
            </a:br>
            <a:br>
              <a:rPr lang="pl-PL" sz="1300">
                <a:ea typeface="+mn-lt"/>
                <a:cs typeface="+mn-lt"/>
              </a:rPr>
            </a:br>
            <a:r>
              <a:rPr lang="pl-PL" sz="1300">
                <a:ea typeface="+mn-lt"/>
                <a:cs typeface="+mn-lt"/>
              </a:rPr>
              <a:t>Bohaterowie ci ponownie spotykają się wiele lat później, kiedy są już zupełnie innymi osobami. Elliott to popularny, szkolny sportowiec, a Catherine pomaga matce w prowadzeniu pensjonatu. Więzi pomiędzy tą dwójką szybko się odbudowują i ponownie obdarzają się oni wielką sympatią i zaufaniem. Gdy wszystko zaczyna się układać, w mieście dochodzi do tajemniczego morderstwa, a Elliott jest głównym podejrzanym w tej sprawie. Jego kariera jest zagrożona i musi ON znaleźć sposób, aby oczyścić się z zarzutów.</a:t>
            </a:r>
            <a:br>
              <a:rPr lang="pl-PL" sz="1300">
                <a:ea typeface="+mn-lt"/>
                <a:cs typeface="+mn-lt"/>
              </a:rPr>
            </a:br>
            <a:br>
              <a:rPr lang="pl-PL" sz="1300">
                <a:ea typeface="+mn-lt"/>
                <a:cs typeface="+mn-lt"/>
              </a:rPr>
            </a:br>
            <a:r>
              <a:rPr lang="pl-PL" sz="1300">
                <a:ea typeface="+mn-lt"/>
                <a:cs typeface="+mn-lt"/>
              </a:rPr>
              <a:t>Jedynie Catherine nie odwróciła się od niego i nieustannie go wspiera. Wszystko się zmienia, kiedy na jaw wychodzi sekret głęboko skrywany przez dziewczynę. Teraz oboje balansują na cienkiej linie, a ich szanse na szczęśliwe życie maleją z każdą chwilą. Czy wspólnie zdołają przejść przez trudy życia? Czy będą potrafili sobie zaufać?</a:t>
            </a:r>
            <a:endParaRPr lang="pl-PL" sz="1300">
              <a:cs typeface="Calibri" panose="020F0502020204030204"/>
            </a:endParaRPr>
          </a:p>
          <a:p>
            <a:br>
              <a:rPr lang="en-US" sz="1300"/>
            </a:br>
            <a:endParaRPr lang="en-US" sz="1300"/>
          </a:p>
        </p:txBody>
      </p:sp>
      <p:pic>
        <p:nvPicPr>
          <p:cNvPr id="4" name="Obraz 4" descr="Obraz zawierający tekst&#10;&#10;Opis wygenerowany automatycznie">
            <a:extLst>
              <a:ext uri="{FF2B5EF4-FFF2-40B4-BE49-F238E27FC236}">
                <a16:creationId xmlns:a16="http://schemas.microsoft.com/office/drawing/2014/main" id="{D14F3CE5-CAD7-5B9B-4214-6924014F96BD}"/>
              </a:ext>
            </a:extLst>
          </p:cNvPr>
          <p:cNvPicPr>
            <a:picLocks noChangeAspect="1"/>
          </p:cNvPicPr>
          <p:nvPr/>
        </p:nvPicPr>
        <p:blipFill rotWithShape="1">
          <a:blip r:embed="rId2"/>
          <a:srcRect r="1" b="1372"/>
          <a:stretch/>
        </p:blipFill>
        <p:spPr>
          <a:xfrm>
            <a:off x="20" y="10"/>
            <a:ext cx="4635571"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4FB3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5418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939133E-E677-1B7C-C7F2-98DAA356AE92}"/>
              </a:ext>
            </a:extLst>
          </p:cNvPr>
          <p:cNvSpPr>
            <a:spLocks noGrp="1"/>
          </p:cNvSpPr>
          <p:nvPr>
            <p:ph type="title"/>
          </p:nvPr>
        </p:nvSpPr>
        <p:spPr>
          <a:xfrm>
            <a:off x="4965430" y="629268"/>
            <a:ext cx="6586491" cy="1286160"/>
          </a:xfrm>
        </p:spPr>
        <p:txBody>
          <a:bodyPr anchor="b">
            <a:normAutofit/>
          </a:bodyPr>
          <a:lstStyle/>
          <a:p>
            <a:r>
              <a:rPr lang="pl-PL" sz="4100">
                <a:cs typeface="Calibri Light"/>
              </a:rPr>
              <a:t>Słowa na ścianie</a:t>
            </a:r>
            <a:br>
              <a:rPr lang="pl-PL" sz="4100">
                <a:cs typeface="Calibri Light"/>
              </a:rPr>
            </a:br>
            <a:r>
              <a:rPr lang="pl-PL" sz="4100">
                <a:cs typeface="Calibri Light"/>
              </a:rPr>
              <a:t>~Julia Walton</a:t>
            </a:r>
            <a:endParaRPr lang="pl-PL" sz="4100"/>
          </a:p>
        </p:txBody>
      </p:sp>
      <p:sp>
        <p:nvSpPr>
          <p:cNvPr id="3" name="Symbol zastępczy zawartości 2">
            <a:extLst>
              <a:ext uri="{FF2B5EF4-FFF2-40B4-BE49-F238E27FC236}">
                <a16:creationId xmlns:a16="http://schemas.microsoft.com/office/drawing/2014/main" id="{F01B3877-9A3B-1EAD-312A-0A4208ACFCF4}"/>
              </a:ext>
            </a:extLst>
          </p:cNvPr>
          <p:cNvSpPr>
            <a:spLocks noGrp="1"/>
          </p:cNvSpPr>
          <p:nvPr>
            <p:ph idx="1"/>
          </p:nvPr>
        </p:nvSpPr>
        <p:spPr>
          <a:xfrm>
            <a:off x="4965431" y="2438400"/>
            <a:ext cx="6586489" cy="3785419"/>
          </a:xfrm>
        </p:spPr>
        <p:txBody>
          <a:bodyPr vert="horz" lIns="91440" tIns="45720" rIns="91440" bIns="45720" rtlCol="0">
            <a:normAutofit/>
          </a:bodyPr>
          <a:lstStyle/>
          <a:p>
            <a:r>
              <a:rPr lang="pl-PL" sz="1700">
                <a:ea typeface="+mn-lt"/>
                <a:cs typeface="+mn-lt"/>
              </a:rPr>
              <a:t>Co tak naprawdę się liczy w świecie pełnym omamów? Adam byłby zwykłym nastolatkiem, gdyby nie diagnoza schizofrenii paranoidalnej, jaką otrzymał w liceum. Piękna i dobra Rebecca, zły Boss oraz angielscy dżentelmeni Rupert i Basil, chociaż nieodłącznie mu towarzyszą, są tylko wytworami jego wyobraźni. Urojeniami.</a:t>
            </a:r>
            <a:endParaRPr lang="pl-PL" sz="1700">
              <a:cs typeface="Calibri" panose="020F0502020204030204"/>
            </a:endParaRPr>
          </a:p>
          <a:p>
            <a:r>
              <a:rPr lang="pl-PL" sz="1700">
                <a:ea typeface="+mn-lt"/>
                <a:cs typeface="+mn-lt"/>
              </a:rPr>
              <a:t>Nadzieję na wyleczenie daje chłopakowi eksperymentalny lek. Sytuacja komplikuje się, kiedy Adam spotyka Mayę, niezwykle inteligentną dziewczynę, i zakochuje się w niej. Ze wszystkich sił pragnie stać się fajnym, normalnym chłopakiem, za jakiego uważa go Maya. Ale cudowny lek nie działa zgodnie z oczekiwaniami, a w otoczeniu Adama jest ktoś, komu zależy na tym, by ukrywana przed wszystkimi prawda wyszła na jaw. Jak długo Adam będzie w stanie udawać, że jest taki jak inni? Czego tak bardzo się obawia? I dlaczego słowa zobaczone pewnego dnia na ścianie łazienki doskonale opisują jego doświadczenia?</a:t>
            </a:r>
            <a:endParaRPr lang="pl-PL" sz="1700"/>
          </a:p>
          <a:p>
            <a:endParaRPr lang="pl-PL" sz="1700">
              <a:cs typeface="Calibri"/>
            </a:endParaRPr>
          </a:p>
        </p:txBody>
      </p:sp>
      <p:pic>
        <p:nvPicPr>
          <p:cNvPr id="4" name="Obraz 4" descr="Obraz zawierający tablica suchościerna&#10;&#10;Opis wygenerowany automatycznie">
            <a:extLst>
              <a:ext uri="{FF2B5EF4-FFF2-40B4-BE49-F238E27FC236}">
                <a16:creationId xmlns:a16="http://schemas.microsoft.com/office/drawing/2014/main" id="{084EF673-0401-1748-399C-2250EE2B15A0}"/>
              </a:ext>
            </a:extLst>
          </p:cNvPr>
          <p:cNvPicPr>
            <a:picLocks noChangeAspect="1"/>
          </p:cNvPicPr>
          <p:nvPr/>
        </p:nvPicPr>
        <p:blipFill rotWithShape="1">
          <a:blip r:embed="rId2"/>
          <a:srcRect t="1372" r="1" b="1"/>
          <a:stretch/>
        </p:blipFill>
        <p:spPr>
          <a:xfrm>
            <a:off x="20" y="10"/>
            <a:ext cx="4635571"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B998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1399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2395DD-93BF-7075-9599-5DA994906CA7}"/>
              </a:ext>
            </a:extLst>
          </p:cNvPr>
          <p:cNvSpPr>
            <a:spLocks noGrp="1"/>
          </p:cNvSpPr>
          <p:nvPr>
            <p:ph type="title"/>
          </p:nvPr>
        </p:nvSpPr>
        <p:spPr>
          <a:xfrm>
            <a:off x="4965430" y="629268"/>
            <a:ext cx="6586491" cy="1286160"/>
          </a:xfrm>
        </p:spPr>
        <p:txBody>
          <a:bodyPr anchor="b">
            <a:normAutofit/>
          </a:bodyPr>
          <a:lstStyle/>
          <a:p>
            <a:r>
              <a:rPr lang="pl-PL" sz="4100">
                <a:cs typeface="Calibri Light"/>
              </a:rPr>
              <a:t>Wiem że to ty</a:t>
            </a:r>
            <a:br>
              <a:rPr lang="pl-PL" sz="4100">
                <a:cs typeface="Calibri Light"/>
              </a:rPr>
            </a:br>
            <a:r>
              <a:rPr lang="pl-PL" sz="4100">
                <a:cs typeface="Calibri Light"/>
              </a:rPr>
              <a:t>~Sue </a:t>
            </a:r>
            <a:r>
              <a:rPr lang="pl-PL" sz="4100" err="1">
                <a:cs typeface="Calibri Light"/>
              </a:rPr>
              <a:t>Wallman</a:t>
            </a:r>
            <a:endParaRPr lang="pl-PL" sz="4100" err="1"/>
          </a:p>
        </p:txBody>
      </p:sp>
      <p:sp>
        <p:nvSpPr>
          <p:cNvPr id="3" name="Symbol zastępczy zawartości 2">
            <a:extLst>
              <a:ext uri="{FF2B5EF4-FFF2-40B4-BE49-F238E27FC236}">
                <a16:creationId xmlns:a16="http://schemas.microsoft.com/office/drawing/2014/main" id="{F7F8DAEC-49C3-BFC1-F910-6D5FD30E2115}"/>
              </a:ext>
            </a:extLst>
          </p:cNvPr>
          <p:cNvSpPr>
            <a:spLocks noGrp="1"/>
          </p:cNvSpPr>
          <p:nvPr>
            <p:ph idx="1"/>
          </p:nvPr>
        </p:nvSpPr>
        <p:spPr>
          <a:xfrm>
            <a:off x="4965431" y="2438400"/>
            <a:ext cx="6586489" cy="3785419"/>
          </a:xfrm>
        </p:spPr>
        <p:txBody>
          <a:bodyPr vert="horz" lIns="91440" tIns="45720" rIns="91440" bIns="45720" rtlCol="0">
            <a:normAutofit/>
          </a:bodyPr>
          <a:lstStyle/>
          <a:p>
            <a:r>
              <a:rPr lang="pl-PL" sz="1900">
                <a:ea typeface="+mn-lt"/>
                <a:cs typeface="+mn-lt"/>
              </a:rPr>
              <a:t>Zamiana szkoły bywa zabójcza!</a:t>
            </a:r>
            <a:br>
              <a:rPr lang="pl-PL" sz="1900">
                <a:ea typeface="+mn-lt"/>
                <a:cs typeface="+mn-lt"/>
              </a:rPr>
            </a:br>
            <a:br>
              <a:rPr lang="pl-PL" sz="1900">
                <a:ea typeface="+mn-lt"/>
                <a:cs typeface="+mn-lt"/>
              </a:rPr>
            </a:br>
            <a:r>
              <a:rPr lang="pl-PL" sz="1900">
                <a:ea typeface="+mn-lt"/>
                <a:cs typeface="+mn-lt"/>
              </a:rPr>
              <a:t>Pierwszego dnia w nowej szkole Ruby znajduje na swojej szafce kartkę z napisem WIEM, ŻE TO TY. Jest przerażona myślą, że ktoś poznał jej mroczną tajemnicę - dowiedział się, że jako czterolatka przyczyniła się do śmierci innej dziewczynki. Tymczasem giną kolejni uczniowie z nowego liceum Ruby. Dziewczyna szybko zdaje sobie sprawę, że tajemniczy morderca chce zrzucić na nią winę za te zbrodnie. A może to ona ma być następną ofiarą?</a:t>
            </a:r>
            <a:br>
              <a:rPr lang="pl-PL" sz="1900">
                <a:ea typeface="+mn-lt"/>
                <a:cs typeface="+mn-lt"/>
              </a:rPr>
            </a:br>
            <a:br>
              <a:rPr lang="pl-PL" sz="1900">
                <a:ea typeface="+mn-lt"/>
                <a:cs typeface="+mn-lt"/>
              </a:rPr>
            </a:br>
            <a:r>
              <a:rPr lang="pl-PL" sz="1900">
                <a:ea typeface="+mn-lt"/>
                <a:cs typeface="+mn-lt"/>
              </a:rPr>
              <a:t>Kolejny trzymający w napięciu thriller Sue Wallman, autorki „Kłamstwa minionego lata”, „Dzisiaj umrzesz ty” i „Zobacz, jak oni kłamią”.</a:t>
            </a:r>
            <a:endParaRPr lang="pl-PL" sz="1900"/>
          </a:p>
        </p:txBody>
      </p:sp>
      <p:pic>
        <p:nvPicPr>
          <p:cNvPr id="4" name="Obraz 4" descr="Obraz zawierający tekst&#10;&#10;Opis wygenerowany automatycznie">
            <a:extLst>
              <a:ext uri="{FF2B5EF4-FFF2-40B4-BE49-F238E27FC236}">
                <a16:creationId xmlns:a16="http://schemas.microsoft.com/office/drawing/2014/main" id="{F3AB61F9-342B-BAF1-8BF9-E56E4F1C00A4}"/>
              </a:ext>
            </a:extLst>
          </p:cNvPr>
          <p:cNvPicPr>
            <a:picLocks noChangeAspect="1"/>
          </p:cNvPicPr>
          <p:nvPr/>
        </p:nvPicPr>
        <p:blipFill rotWithShape="1">
          <a:blip r:embed="rId2"/>
          <a:srcRect r="-2" b="4470"/>
          <a:stretch/>
        </p:blipFill>
        <p:spPr>
          <a:xfrm>
            <a:off x="20" y="10"/>
            <a:ext cx="4635571"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D0125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5735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D8D81A-24D2-D135-E959-A50AC1491486}"/>
              </a:ext>
            </a:extLst>
          </p:cNvPr>
          <p:cNvSpPr>
            <a:spLocks noGrp="1"/>
          </p:cNvSpPr>
          <p:nvPr>
            <p:ph type="title"/>
          </p:nvPr>
        </p:nvSpPr>
        <p:spPr/>
        <p:txBody>
          <a:bodyPr/>
          <a:lstStyle/>
          <a:p>
            <a:r>
              <a:rPr lang="pl-PL" dirty="0">
                <a:cs typeface="Calibri Light"/>
              </a:rPr>
              <a:t>Bibliografia</a:t>
            </a:r>
          </a:p>
        </p:txBody>
      </p:sp>
      <p:sp>
        <p:nvSpPr>
          <p:cNvPr id="3" name="Symbol zastępczy zawartości 2">
            <a:extLst>
              <a:ext uri="{FF2B5EF4-FFF2-40B4-BE49-F238E27FC236}">
                <a16:creationId xmlns:a16="http://schemas.microsoft.com/office/drawing/2014/main" id="{BDB50695-5004-6A5B-8EA7-A0B826BA8A69}"/>
              </a:ext>
            </a:extLst>
          </p:cNvPr>
          <p:cNvSpPr>
            <a:spLocks noGrp="1"/>
          </p:cNvSpPr>
          <p:nvPr>
            <p:ph idx="1"/>
          </p:nvPr>
        </p:nvSpPr>
        <p:spPr/>
        <p:txBody>
          <a:bodyPr vert="horz" lIns="91440" tIns="45720" rIns="91440" bIns="45720" rtlCol="0" anchor="t">
            <a:normAutofit/>
          </a:bodyPr>
          <a:lstStyle/>
          <a:p>
            <a:r>
              <a:rPr lang="pl-PL" dirty="0">
                <a:ea typeface="+mn-lt"/>
                <a:cs typeface="+mn-lt"/>
                <a:hlinkClick r:id="rId2"/>
              </a:rPr>
              <a:t>https://www.taniaksiazka.pl</a:t>
            </a:r>
            <a:r>
              <a:rPr lang="pl-PL" dirty="0">
                <a:ea typeface="+mn-lt"/>
                <a:cs typeface="+mn-lt"/>
              </a:rPr>
              <a:t>  [dostęp 21.12.2022]</a:t>
            </a:r>
          </a:p>
          <a:p>
            <a:r>
              <a:rPr lang="pl-PL" dirty="0">
                <a:ea typeface="+mn-lt"/>
                <a:cs typeface="+mn-lt"/>
                <a:hlinkClick r:id="rId3"/>
              </a:rPr>
              <a:t>https://www.empik.com</a:t>
            </a:r>
            <a:r>
              <a:rPr lang="pl-PL" dirty="0">
                <a:ea typeface="+mn-lt"/>
                <a:cs typeface="+mn-lt"/>
              </a:rPr>
              <a:t>  [dostęp 21.12.2022]</a:t>
            </a:r>
            <a:endParaRPr lang="pl-PL" dirty="0">
              <a:cs typeface="Calibri"/>
            </a:endParaRPr>
          </a:p>
        </p:txBody>
      </p:sp>
    </p:spTree>
    <p:extLst>
      <p:ext uri="{BB962C8B-B14F-4D97-AF65-F5344CB8AC3E}">
        <p14:creationId xmlns:p14="http://schemas.microsoft.com/office/powerpoint/2010/main" val="538797524"/>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Panoramiczny</PresentationFormat>
  <Paragraphs>0</Paragraphs>
  <Slides>7</Slides>
  <Notes>0</Notes>
  <HiddenSlides>0</HiddenSlides>
  <MMClips>0</MMClips>
  <ScaleCrop>false</ScaleCrop>
  <HeadingPairs>
    <vt:vector size="4" baseType="variant">
      <vt:variant>
        <vt:lpstr>Motyw</vt:lpstr>
      </vt:variant>
      <vt:variant>
        <vt:i4>1</vt:i4>
      </vt:variant>
      <vt:variant>
        <vt:lpstr>Tytuły slajdów</vt:lpstr>
      </vt:variant>
      <vt:variant>
        <vt:i4>7</vt:i4>
      </vt:variant>
    </vt:vector>
  </HeadingPairs>
  <TitlesOfParts>
    <vt:vector size="8" baseType="lpstr">
      <vt:lpstr>Motyw pakietu Office</vt:lpstr>
      <vt:lpstr>To warto przeczytać</vt:lpstr>
      <vt:lpstr>Wielkopolanie '44 ~ Agnieszka Cubała</vt:lpstr>
      <vt:lpstr>Kobiety z Bloku 10 ~Hans Joachim Lang</vt:lpstr>
      <vt:lpstr>Nasze wszystkie światła ~Jamie McGuire</vt:lpstr>
      <vt:lpstr>Słowa na ścianie ~Julia Walton</vt:lpstr>
      <vt:lpstr>Wiem że to ty ~Sue Wallman</vt:lpstr>
      <vt:lpstr>Bibliografia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
  <cp:lastModifiedBy/>
  <cp:revision>90</cp:revision>
  <dcterms:created xsi:type="dcterms:W3CDTF">2022-12-21T10:11:03Z</dcterms:created>
  <dcterms:modified xsi:type="dcterms:W3CDTF">2022-12-21T10:30:32Z</dcterms:modified>
</cp:coreProperties>
</file>